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3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2.xml" ContentType="application/inkml+xml"/>
  <Override PartName="/ppt/ink/ink13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55" r:id="rId2"/>
    <p:sldId id="371" r:id="rId3"/>
    <p:sldId id="375" r:id="rId4"/>
    <p:sldId id="368" r:id="rId5"/>
    <p:sldId id="369" r:id="rId6"/>
    <p:sldId id="370" r:id="rId7"/>
    <p:sldId id="385" r:id="rId8"/>
    <p:sldId id="376" r:id="rId9"/>
    <p:sldId id="324" r:id="rId10"/>
    <p:sldId id="320" r:id="rId11"/>
    <p:sldId id="372" r:id="rId12"/>
    <p:sldId id="365" r:id="rId13"/>
    <p:sldId id="366" r:id="rId14"/>
    <p:sldId id="373" r:id="rId15"/>
    <p:sldId id="325" r:id="rId16"/>
    <p:sldId id="367" r:id="rId17"/>
    <p:sldId id="374" r:id="rId18"/>
    <p:sldId id="362" r:id="rId19"/>
    <p:sldId id="363" r:id="rId20"/>
    <p:sldId id="364" r:id="rId21"/>
    <p:sldId id="361" r:id="rId22"/>
    <p:sldId id="377" r:id="rId23"/>
    <p:sldId id="379" r:id="rId24"/>
    <p:sldId id="380" r:id="rId25"/>
    <p:sldId id="356" r:id="rId26"/>
    <p:sldId id="381" r:id="rId27"/>
    <p:sldId id="383" r:id="rId28"/>
    <p:sldId id="382" r:id="rId29"/>
    <p:sldId id="384" r:id="rId30"/>
    <p:sldId id="294" r:id="rId3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00"/>
    <p:restoredTop sz="96327"/>
  </p:normalViewPr>
  <p:slideViewPr>
    <p:cSldViewPr snapToGrid="0" snapToObjects="1">
      <p:cViewPr varScale="1">
        <p:scale>
          <a:sx n="94" d="100"/>
          <a:sy n="94" d="100"/>
        </p:scale>
        <p:origin x="208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CD74CD-D753-8744-A2E1-67B2FE5974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570155-4D7F-2D44-B3D5-C68057C51E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FAE77-EE34-2340-A9ED-3C17705B29A9}" type="datetimeFigureOut">
              <a:rPr lang="en-US" smtClean="0"/>
              <a:t>9/6/26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A96284-9978-2341-943B-BFE1F5F3BE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957816-83AB-8448-B2D4-19B2BB2BAA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B2C29-FF36-7D4C-9472-FCF02029E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92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30.2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1 110 24575,'12'-13'0,"7"-3"0,3-2 0,0 2 0,0 2 0,-12 7 0,2-2 0,-8 7 0,2-3 0,1 2 0,3-1 0,-1 1 0,-2 3 0,1 0 0,2 0 0,0 0 0,7 0 0,-9 1 0,6 1 0,-3 2 0,2 0 0,-2 0 0,-5 2 0,0 5 0,1 3 0,-1-1 0,-1-1 0,-2-2 0,-1-1 0,0 0 0,0-4 0,1-4 0,3 1 0,1 0 0,-1 0 0,-3-1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12T16:52:17.1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787 729,'3'69,"0"-9,-4-20,0 12,0 15,-5 2,0-3,-1-3,3 1,3-8,1-4,-2-18,-1 1,-3-1,1-3,-1-5,4-4,-2 4,1-1,1 6,0-6,2-1,0-1,0 0,0 9,-1 3,-1 6,-5 15,3-2,-1 5,4-3,3-16,-1 7,0-6,-1 7,0 14,0-2,0 3,0-8,1-1,6 7,-1 10,4 1,-1 6,3-7,-1-9,1 0,1-2,-3 3,1-1,-5-18,-2-10,-1-8,-1-6,0 0,-2-2,-2 11,1 12,0 12,0 19,6-23,1 4,1 2,1 0,1-2,0-2,4 29,-9-31,-4-1,1 10,1 4,2 12,-2-12,0-17,-2-18,0-13,0 4,0 16,0 6,0 8,0-2,0-13,-1-5,-2-5,-3 11,-1 14,1 14,2-11,2-11,2-16,0 0,0 10,0 9,0-4,0-14,0 17,0-5,-1 22,0-16,-1-9,-2-2,2-5,-1 0,1-8,-2 4,-2 3,0 10,1-10,4-9,-7-4,-16 12,-10 11,-2-1,12-11,16-18,-5-38,7 22,-9-26,3-8,8 12,-5-31,9 31,0 6,0 6,0 0,4-12,0-2,2-11,-2 10,-2 5,-2 3,0-3,-1-8,-1-12,1-17,-1 0,2 7,0 19,3 10,2-21,3-3,3-16,-1 8,1 7,0 0,-1 6,-1 0,5-24,5-9,5-8,2 10,-7 33,-4 7,0 10,1-5,5-11,2-14,-6 6,-4 2,-6 17,-1 0,0-21,-1-6,3-12,1 8,-2 10,4-6,-5 5,1-11,4-9,0 1,1 5,-2 4,-2 1,1-15,1 1,1 7,1 9,5-7,-2-1,1-2,-5 21,-4 14,2-4,-4 1,2-11,-2 6,0 0,2-1,0-16,-4 6,0-4,-3 17,1 12,0-3,1-7,-2-11,0 7,0 10,0 12,0-9,1-11,0-19,1 15,-1 3,-1 7,0-9,0 0,0 3,0 20,0 9,0 6,0-11,-3 9,2-6,-29 34,-16 30,-17 10,-8 11,5-2,8-2,25-23,0 3,-22 30,-1 8,6-2,8 10,13 1,9-8,13-22,0-20,6-5,0 1,1 18,0 17,0 15,-1-34,0 1,0-1,0 0,0 1,0 1,-2 39,-2-5,-2-1,3-8,0-1,1 7,3 1,-2-30,1 0,4 45,-3-23,3-19,-2-18,2 13,2 3,-1-6,0-9,-1-12,4 5,4 18,0 8,1 19,-6-29,1 1,2 4,2 1,2 6,2 0,1-2,1-2,7 37,-8-17,-12-28,-4-9,0-6,0-8,0 2,0 4,0 2,3 18,-3-3,2-11,-2-2,1 12,1 20,0 6,0-15,-2-24,0-9,0-9,0 1,0 0,2 14,4 14,-1-7,2-7,-1-18,2 2,-1-6,7 20,-2-9,0 13,-2-12,-5-5,6 13,8 27,2 2,-4-8,-8-27,-7-9,7 36,-1-2,2 6,-1-34,9-61,3 0,13-33,-4-1,-6-8,-11 26,-2-4,-2-4,-1 0,2 6,-1 0,0-3,0 3,3-23,-5-4,-7 9,0 4,3-5,3-7,1 8,-2 3,-3 21,4-4,-3-12,2-10,0-2,1 10,2 14,2-7,4-5,-1 0,0-6,-1 3,-6-24,-1-1,-2-2,-2 47,0-2,0-16,-1-3,-4 4,1 1,2-5,-1 3,-10-29,-4 6,8 37,-1-2,-2-5,-2-3,0-6,1 0,4 17,0 2,-7-42,10 24,-8-19,4 32,0-2,0-1,1 0,0 0,2 1,5-27,-1-11,1 0,-2 43,0-1,-5-41,-1 21,-4 4,1 0,-7-13,-4-4,2 22,0 4,-1-10,3 22,-3-3,-4-4,-4 0,-4 0,-2 4,-22-25,9 14,22 5,11 18,7 12,-7 26,-24 24,-15 13,13-2,0 5,1 2,2 3,2 4,2 3,-2 15,3 6,3 10,4 6,8-19,1 2,2 1,-1 4,3-1,0-2,1 17,2-5,1-9,2-4,5-19,1-4,-5 43,5-7,-1-6,1-30,1 4,-1 18,1 3,1 2,0 3,2 11,2 2,1 2,1-1,2-5,-1 2,-3-20,0 3,0-1,-1-3,0-1,0 0,0 3,0 0,0-1,2 22,-1-5,2-16,-1-7,1 13,-5-38,0-15,0 11,1 36,2 25,-1 5,0-9,1-17,5 22,-2-36,0 0,-1-1,0-2,-2-2,-1-3,-1 12,-2-13,0-12,3-1,-1 13,-1 37,0 4,-4-1,1-31,0-26,2-3,1-9,0 8,-1 18,0 30,0-26,0 1,0 32,0-19,2-37,-2-12,2 0,-2-1,0 3,0-6,25-48,-9-7,19-45,-16 4,-3 7,-4-8,-4 31,0-5,4-20,2-5,2-4,0-1,0 0,0 5,-2 25,-2 4,1-27,-6 5,-2 5,2-2,7-4,1 19,2-7,0-20,1-3,0-1,-1-1,-5 0,-4 2,-3 14,-3 3,-1 12,-1 1,1 0,-1 2,2-34,-2 6,-3-3,0 3,0 11,3 4,2 5,7-35,-4 49,0-1,2-2,-1 1,4-40,3-5,-6 35,1-4,-1-4,1-1,-2 4,0 1,0 8,0 0,0 3,0 0,0-3,0-2,1-9,-1-1,-3 7,-3 0,-1-6,-2 1,1 9,-1 1,-5-41,9 34,8 25,11 19,15 3,-1 8,-6 4,-14 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12T16:52:27.58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4 246,'-2'46,"1"-5,0-12,1 5,2 1,2 5,1-8,4 5,0-5,0-5,-2-5,0-9,1-2,7-2,2-1,7 3,12 8,26 5,11-3,3-3,-20-10,-21-3,-16-2,-2-1,4-2,18-2,18-2,0 1,-4-4,-5 2,-2 0,19-1,-9 3,-14 0,-19 1,-16 2,26-2,11-5,15 1,-5-7,-7 0,-7-7,8-3,-16 3,-4 5,-15 5,-6 4,10-24,-1-2,3-17,-7 1,-10 5,-2 2,-3 6,-3 13,-14 3,-14-1,-7 4,-5-6,12 9,-4-2,-10-8,-17-4,-26-5,16 10,11 4,30 10,23 5,0 0,-8 7,4 1,-8 3,10 1,-1 1,-12 6,-9 7,-4 0,5-3,1-5,9-7,2 4,8 0,6 4,4 0,1 1,1 9,7 1,4 4,5-8,0-9,-3-7,13 5,16 5,12 3,5-4,-19-6,-12-7,4-1,10-2,21 0,0 0,-10-3,-18-1,-17-2,-4-3,1-4,8-6,-3-3,-5-1,-8 2,-5 0,-6 1,-9-4,-23-7,-10 5,-15-5,6 9,1-2,7 2,6 4,6 6,-15 0,-5 1,7 0,12 4,20 7,3 8,-12 10,5 2,-1 5,0 4,-4 10,-3 10,11 1,9-13,13-18,3-12,16-11,19-4,38-8,13-8,4-3,-29 3,-18-6,-27 7,-4-5,-12 7,-6-3,-25-12,-21-3,-2 2,3 16,28 16,7 6,-10 5,-12 12,-6 4,4 1,15-9,11-8,8-4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8:57:19.99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938 1 24575,'-27'18'0,"-3"3"0,-12 8 0,6-1 0,3-1 0,7 4 0,-8 9 0,4 1 0,3-5 0,5-6 0,5-8 0,-1 7 0,0 9 0,2-5 0,-2 2 0,1-8 0,-4 1 0,-3 7 0,-2 1 0,0 11 0,-1 4 0,2-3 0,0-4 0,8-11 0,0-10 0,6-2 0,-3 0 0,-4 9 0,-1 0 0,2 0 0,0-7 0,6 0 0,-2-1 0,2-1 0,4-7 0,0-2 0,-2-2 0,-1 1 0,-1 1 0,1 0 0,4-3 0,-2 1 0,5-5 0,-1-2 0,0-7 0,-5-14 0,-4-2 0,-6-20 0,-4-9 0,6-4 0,3-1 0,7 18 0,4 12 0,2 13 0,-1 0 0,2-6 0,0-16 0,0 4 0,0 2 0,0 21 0,2 46 0,1-9 0,0 24 0,2-15 0,1-3 0,5 11 0,2 0 0,0 1 0,-2-7 0,-3-7 0,-1-12 0,-3-9 0,0-2 0,0 4 0,2 5 0,1-2 0,2-1 0,-3-6 0,0-4 0,-2-1 0,-3-7 0,7-2 0,2-4 0,12-10 0,18-10 0,6-5 0,0 2 0,-4 8 0,-8 9 0,4-1 0,-7 4 0,-8 0 0,31-5 0,-2-1 0,7-1 0,11-2 0,2 1 0,1-3 0,-5 3 0,12-2 0,-54 14 0,-22 4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9-14T08:57:24.1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1415 24575,'9'-23'0,"7"-8"0,17-11 0,-4 2 0,3-2 0,-17 17 0,-4 5 0,-3-4 0,4-8 0,12-24 0,8-11 0,7-8 0,-2 6 0,-7 17 0,-7 14 0,0 2 0,4 3 0,12-14 0,0 11 0,-5 1 0,-1 6 0,-4-2 0,4-6 0,-6 5 0,-9 9 0,-9 13 0,3 4 0,17-11 0,23-15 0,-2-2 0,-3 2 0,-19 10 0,-6 7 0,4-4 0,-1 2 0,-5 4 0,-7 3 0,4-3 0,1-4 0,7-5 0,-10 8 0,-2 3 0,-2-1 0,23-20 0,-7 8 0,7-8 0,-23 22 0,-15 8 0,-54 2 0,0-3 0,-31 1 0,38-2 0,21 3 0,17 0 0,6 1 0,-3-1 0,-1 0 0,-7-4 0,1 3 0,3-1 0,8 3 0,4 0 0,15 0 0,21 3 0,27 5 0,12 1 0,-16 0 0,-9-5 0,-26-4 0,-1 2 0,-3-2 0,2 4 0,2-3 0,1 4 0,-8-3 0,0 0 0,-7-2 0,0 2 0,-4 2 0,-5 5 0,0 3 0,-1 0 0,-4 1 0,-11 10 0,-2 2 0,-6 8 0,6-10 0,5-2 0,0-5 0,6-2 0,-3 2 0,5 2 0,2 2 0,-5 15 0,6-6 0,-4-3 0,5-12 0,1-6 0,1-2 0,-1 1 0,1-3 0,0-1 0,-1 2 0,0 5 0,0 2 0,0-1 0,1-3 0,0-2 0,0 0 0,0 0 0,0 0 0,0 2 0,0 3 0,0 3-6784,0 0 6784,0-7 0,0-2 0,0-5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26.7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3483 1 24575,'-14'30'0,"-3"9"0,-3 15 0,-2 14 0,6-16 0,2 8 0,6-24 0,3 4 0,1-14 0,1 7 0,1-2 0,0 8 0,1 0 0,1 4 0,0-4 0,1-11 0,-1 4 0,1-6 0,-1 13 0,0 13 0,0 11 0,0 3 0,0-14 0,0-16 0,0-12 0,0-2 0,0 11 0,-1 3 0,0-2 0,-1 2 0,1-18 0,-4 44 0,2-26 0,-1 18 0,3-24 0,0-20 0,1-3 0,-8-3 0,-6-4 0,-16 1 0,0 1 0,-6 0 0,1 2 0,-7-2 0,5-1 0,-26 0 0,-16 1 0,30 0 0,-4-1 0,-16 2 0,-1-1 0,7 0 0,1 0 0,-5 0 0,0-1 0,5-1 0,3 1 0,-40-1 0,42-1 0,1 0 0,-35-5 0,40 2 0,-1-1 0,-45-6 0,43 4 0,-1 0 0,-4 1 0,0-1 0,2 1 0,2-1 0,-43-4 0,4 6 0,13 0 0,2 2 0,-7 1 0,29 0 0,-38-2 0,22 1 0,-3-2 0,31 3 0,14 1 0,14 0 0,-10 1 0,-9 0 0,-9-2 0,-9 0 0,-7-2 0,6 1 0,-1 0 0,16 1 0,-9 1 0,11-1 0,-13 1 0,25-1 0,0-9 0,9-11 0,2-8 0,0-4 0,5 0 0,6 1 0,1-9 0,3-5 0,-5-10 0,-3-21 0,-2-6 0,1-4 0,5 7 0,2 23 0,1 12 0,0 3 0,1 14 0,2-19 0,3-2 0,2-8 0,1 2 0,-4 9 0,-1 13 0,-1 3 0,-2 9 0,3-6 0,-2 9 0,0-1 0,1 4 0,0 1 0,0 0 0,1 1 0,-3 7 0,1 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28.4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0 145 24575,'9'-9'0,"-1"2"0,4-7 0,-2 5 0,0-2 0,-3 5 0,-4 4 0,9-8 0,1 0 0,9-7 0,-3 3 0,-6 5 0,5-1 0,-3 4 0,1-1 0,-6 4 0,-8 6 0,-2 5 0,2 2 0,0 0 0,2-2 0,0-4 0,0 1 0,1 4 0,2 3 0,-1 16 0,-3-8 0,-1 2 0,1-12 0,0-5 0,0-1 0,-1 1 0,2-2 0,2-2 0,28-2 0,-22-1 0,18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08.9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1544 24575,'0'-55'0,"0"0"0,0-35 0,0 27 0,0 2 0,0-25 0,0-6 0,0 26 0,1-9 0,2 12 0,0-11 0,0 20 0,-1 2 0,1 14 0,-1-2 0,1 9 0,5-11 0,2-6 0,-1 4 0,1-4 0,-5 11 0,0-14 0,-1 5 0,-3-6 0,-1 14 0,0-1 0,0 13 0,0 8 0,-1 9 0,1-1 0,-2-1 0,1-5 0,-1 8 0,1 3 0,1 5 0,0-1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10.7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1594 24575,'-2'-50'0,"4"-22"0,1-2 0,0 16 0,0-2 0,-1 5 0,-2-1 0,0-14 0,-1 0 0,-1 12 0,-1 2 0,0-1 0,-1 1 0,-2-27 0,2 14 0,2 18 0,2 0 0,1 5 0,2-39 0,3 6 0,1-17 0,-2 22 0,-4 26 0,-2 17 0,1 19 0,1-19 0,0 20 0,1-20 0,-2 29 0,0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17.2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24575,'7'9'0,"0"1"0,2 3 0,0-1 0,6 6 0,-5-2 0,-1 0 0,-4-3 0,2 3 0,1-1 0,5 3 0,-2-6 0,-3-5 0,-3-4 0,2 1 0,3 2 0,1 0 0,-1 0 0,-4-3 0,-4 1 0,0 0 0,-1 0 0,0-2 0,6-7 0,2-3 0,12-10 0,8-4 0,5-3 0,-4 7 0,-6 3 0,-10 8 0,5-5 0,-1 2 0,2-2 0,-7 3 0,-2 2 0,-6 4 0,0 0 0,-1 0 0,3 0 0,-4 1 0,3-1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19.8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24575,'21'21'0,"-5"-3"0,-5-6 0,-3 0 0,-2-5 0,-1 2 0,-2-6 0,0 3 0,4-1 0,2-1 0,-1 1 0,-3-2 0,-2-2 0,6 3 0,0-2 0,8 3 0,-9-3 0,0-1 0,-4 1 0,5 1 0,-2 1 0,-1 0 0,-4-2 0,-2 0 0,18-1 0,5 0 0,4-1 0,-5 0 0,-17 0 0,-2 0 0,2-3 0,5-4 0,-2 3 0,3-3 0,-8 5 0,7-3 0,-3 2 0,2-1 0,-4 2 0,3-3 0,10-6 0,0-1 0,1 0 0,-7 4 0,-5 2 0,1-1 0,-1 2 0,-2 0 0,-3 3 0,0 0 0,0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32.4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27 24575,'49'0'0,"-14"-1"0,1 1 0,-15-2 0,8 0 0,13-1 0,10-1 0,-13 2 0,-13 0 0,-17 2 0,4 0 0,4 0 0,2 0 0,-7 0 0,-2 0 0,-4 0 0,3 0 0,-1 0 0,-1 0 0,3 0 0,-1-1 0,1 0 0,14-1 0,0 1 0,7-1 0,-8 2 0,-9-2 0,-6 2 0,4-1 0,2 1 0,-2 0 0,-3 0 0,-7 0 0,-1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12T16:52:05.84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1,'64'1,"-1"1,-2 1,-4-1,10-1,5 2,-4-1,4 1,7-1,-27-1,2 0,-3-1,1 1,5 0,2 1,-3-1,-2 1,37 2,-3-1,-21-2,-23 1,-17-1,-11 0,-1 0,26 0,12-1,23 2,13 5,-3 0,6 4,-3-4,-23-3,-3-2,-10-2,1 0,0 0,4-2,-15 1,4 0,-9 0,-8 1,-4-2,-3 2,9-2,13 2,3 0,10 0,-1 0,10 0,15 0,-24 0,-1 2,3 4,33 2,3 3,2-5,-44-2,-19-2,-2-1,14-1,11 0,17-2,-4-1,5 1,4-2,2 4,-2-2,-23 2,-5-3,10 3,11 0,15 0,-23 0,-20 0,-5 0,10 3,9-3,-6 5,-12-5,-6 1,15-4,14 1,29-2,-40 4,0-1,37 1,-12 0,-13-2,9-2,20-1,-2 2,-22 0,2 3,-18 0,5 0,12 0,4 0,9-1,-1-1,-15 2,-7-1,12 0,-33 2,0 0,20-1,25 7,-6-2,-19 4,-27-5,-6 1,29-3,-6 0,5-1,8 1,2-2,-3 0,-4 0,20 0,-39 0,-14 0,4 0,13 0,-12 0,-3 0,-7 0,5 0,10-2,-1 1,-11-3,-1 3,-5 1,34 7,3-1,10 2,-21-4,-19-3,-7-1,-3 0,9 0,9 0,-3 3,18 1,24 6,7 0,11 0,-18-3,-21-2,-8-3,-16 1,-5-3,0-1,-10 0,13-2,2-5,4 2,8-5,-16 7,-8 1,-2-3,2-2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75182-76CF-564F-947C-19123E22F84F}" type="datetimeFigureOut">
              <a:rPr lang="en-US" smtClean="0"/>
              <a:t>9/6/26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7E919-F0C9-3242-B799-B1AECE335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4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9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67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1B90A-E9A8-002A-98CA-07561AE1A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642B9D-DEC2-02FB-422B-7470F56095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657E49-CC72-931A-87F0-267B6E9839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6AB2AC-211C-A2C3-FB60-E0CC6C8209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46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8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2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A(\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{x})_i = \sum_{j=1}^n A_{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ij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x_j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=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A_{11} &amp; A_{12}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A_{1n} \\ 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A_{21} &amp; A_{22}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A_{2n}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A_{m1} &amp; A_{m2}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17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A_{11} &amp; A_{12}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A_{1n} \\ 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A_{21} &amp; A_{22}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A_{2n}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A_{m1} &amp; A_{m2}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B_{11} &amp; B_{12}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B_{1o} \\ 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B_{21} &amp; B_{22}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B_{2o}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B_{n1} &amp; B_{n2}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B_{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=  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C_{11} &amp; C_{12}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C_{1o} \\ 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C_{21} &amp; C_{22}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C_{2o}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C_{m1} &amp; C_{m2}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C_{mo} 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51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A matrMatriu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873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9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(A^T)_{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ij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= A_{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qquad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0 &amp; 1 \\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rmi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2 \\ 0 &amp; -1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}^T =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0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rmi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0 \\ 1 &amp; 2 &amp; -1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8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9E35C-953A-8D4A-752E-4DEF63C46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972D8D-77B0-A360-C233-D8925B84F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1D6AE-2E0B-39C4-F9A5-D79F359A5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(A^T)_{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ij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= A_{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qquad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0 &amp; 1 \\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rmi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2 \\ 0 &amp; -1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}^T =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0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rmi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0 \\ 1 &amp; 2 &amp; -1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067455-10CD-25C4-8A98-9DBAF05CA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49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52624-A50D-1FFE-30E3-04E06EB8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C2DDAD-E66B-710B-4FE5-D335657E5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D66717-031D-94C6-58EC-575B960153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3C980B-E11D-FEF9-D4C2-1FD46EC5E3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41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B9E45-B06C-02A1-AB8E-7F4FC98FB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D9A532-9430-19B7-8CBA-38DE5AFCBE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3313F4-59B2-1514-AF14-6A7C31F353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6F232-C9B7-FED1-A79D-D7CFB51C60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13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EC1EB-790F-7247-B712-69DCB0F4B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8623E-537A-2945-B5E4-9D08D4C7A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Avenir Light" panose="020B04020202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1C7F8-B58E-604D-A02C-070D6C28C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F301B-4C39-0C47-84B5-C6E5C64B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C04B6-F326-A341-8E70-5CB83B9C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3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C1158-DDBA-454E-8AA8-83D0A93C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520D54-E3CC-814E-B95B-722031226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EFFF5-EB56-AE4B-9EC6-C858B62A8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C202-950A-DF4D-AFFD-AA16FEC97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F1720-E80A-C048-B79F-12BC4A88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5A97F3-399B-1E49-BAAE-1EB7BABC2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33C54-1FD4-2344-B0DF-833D4539B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0DC5-F258-F643-9273-9055763B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10FB3-D17B-0745-BB26-3BF57D49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5E213-EF8C-2F40-A454-3D87264FD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0FED-DAB5-6B45-B960-229912622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9B706-255C-3146-9F9E-F88AC35F8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800" baseline="0"/>
            </a:lvl2pPr>
            <a:lvl3pPr>
              <a:defRPr sz="2800" baseline="0"/>
            </a:lvl3pPr>
            <a:lvl4pPr>
              <a:defRPr sz="2800" baseline="0"/>
            </a:lvl4pPr>
            <a:lvl5pPr>
              <a:defRPr sz="28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A06BE-E0BB-C648-AF7B-8A11A7878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35BC4-D876-9E41-AFCA-EFA8C5D6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1C440-05E9-5344-A10B-9583EC7A0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5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7747-424C-CC49-B42D-9CFF20A63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69FE1-B144-FD43-BCBB-7EB207AD4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26F06-4676-F147-BD72-BA6C2255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312DE-9F8B-1B46-BEAB-A0E64C8E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1587B-C584-6E49-9DC1-05A03BA3F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08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7C939-684D-3942-858D-FCE388415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06A0E-44ED-AA47-9766-B6231F122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725E7-AF4A-954B-8C32-B1510E1EC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99DA2-228B-5347-B6F5-FFE3C09D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25300-0828-1046-8AF6-87272DDF2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553BA-D3FC-9C46-8CE5-F7C5B2DC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0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919BF-E28B-1C46-832F-9E19C73CA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8F2A9-790A-2A49-9DAC-7676B5AC1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358EF-1087-A94E-8677-2CFDDE4A3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6DEB7C-61D2-7F4C-BF4B-D18808F4EA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732E1-84AB-154A-8252-AC83C03E6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7F135-14CD-E843-A5AD-98174C3C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35D097-D07F-AA41-A041-003211CE5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8FAAF5-B118-794A-B8BA-066FCBB5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BE4F8-5FE9-144C-B46C-537B4E32D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EB3810-E53E-854B-9465-A7A0C18E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E7316-AE10-7F49-A664-6D7C2895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938E90-4979-9F4A-B49E-49051AD04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B50404-32C1-6740-A402-0131D3C9F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61101-66D6-6D45-A183-FE8564D7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EF2A5-FB5B-9A4B-9A3D-289EDD5A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82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F042-3C93-7143-8DA8-CC601C8E2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CD37-625B-BA45-8A19-05522A0EA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3ECDC-9174-1042-9741-20DC919AD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824C80-DD37-AF47-9416-92A21ACB9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0D0E9-FCA4-D34D-99E5-8D06AA85E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3A876A-BFE5-044B-BAE9-8438035A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9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1B4AF-738D-3548-BD3A-A772FF71F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51A7B-68E4-6E4C-945A-21C255F33A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F8974-7061-4643-9131-821367192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5D842-A0F2-B74E-B1A7-F9BA33E5B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3807B-6BAE-B740-8D16-D64C936DA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03A91-12B0-F84D-9EF4-8868F45C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1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002C7F-E0DA-364C-8BC3-70E46E95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93C3-1050-824B-BA69-AB9ED692D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94690-652E-BD46-94F4-E3DE17C23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7D075E0F-F1B2-EF4B-A8EE-E2FBA9EDBFA7}" type="datetimeFigureOut">
              <a:rPr lang="en-US" smtClean="0"/>
              <a:pPr/>
              <a:t>9/6/26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010CA-2EF1-0A49-8F1E-1D872244A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894D-556E-E647-B8F8-4ABD71696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35BF1548-D5B3-2748-B836-73DB37690C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3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venir Light" panose="020B0402020203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emf"/><Relationship Id="rId7" Type="http://schemas.openxmlformats.org/officeDocument/2006/relationships/customXml" Target="../ink/ink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customXml" Target="../ink/ink12.xml"/><Relationship Id="rId4" Type="http://schemas.openxmlformats.org/officeDocument/2006/relationships/image" Target="../media/image12.emf"/><Relationship Id="rId9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GKESu5atVQ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image" Target="../media/image4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customXml" Target="../ink/ink5.xml"/><Relationship Id="rId18" Type="http://schemas.openxmlformats.org/officeDocument/2006/relationships/image" Target="../media/image66.png"/><Relationship Id="rId3" Type="http://schemas.openxmlformats.org/officeDocument/2006/relationships/image" Target="../media/image2.emf"/><Relationship Id="rId21" Type="http://schemas.openxmlformats.org/officeDocument/2006/relationships/image" Target="../media/image4.emf"/><Relationship Id="rId7" Type="http://schemas.openxmlformats.org/officeDocument/2006/relationships/customXml" Target="../ink/ink2.xml"/><Relationship Id="rId12" Type="http://schemas.openxmlformats.org/officeDocument/2006/relationships/image" Target="../media/image63.png"/><Relationship Id="rId17" Type="http://schemas.openxmlformats.org/officeDocument/2006/relationships/customXml" Target="../ink/ink7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5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62.png"/><Relationship Id="rId19" Type="http://schemas.openxmlformats.org/officeDocument/2006/relationships/customXml" Target="../ink/ink8.xml"/><Relationship Id="rId4" Type="http://schemas.openxmlformats.org/officeDocument/2006/relationships/image" Target="../media/image3.emf"/><Relationship Id="rId9" Type="http://schemas.openxmlformats.org/officeDocument/2006/relationships/customXml" Target="../ink/ink3.xml"/><Relationship Id="rId1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emf"/><Relationship Id="rId7" Type="http://schemas.openxmlformats.org/officeDocument/2006/relationships/customXml" Target="../ink/ink10.xml"/><Relationship Id="rId12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7.emf"/><Relationship Id="rId5" Type="http://schemas.openxmlformats.org/officeDocument/2006/relationships/customXml" Target="../ink/ink9.xml"/><Relationship Id="rId10" Type="http://schemas.openxmlformats.org/officeDocument/2006/relationships/image" Target="../media/image15.png"/><Relationship Id="rId4" Type="http://schemas.openxmlformats.org/officeDocument/2006/relationships/image" Target="../media/image6.emf"/><Relationship Id="rId9" Type="http://schemas.openxmlformats.org/officeDocument/2006/relationships/customXml" Target="../ink/ink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C67229C-8B0D-7344-9C85-1807B929D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US"/>
              <a:t>By Simen Kvaal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A9050D-4BB1-FABE-F184-AE2236E9A66A}"/>
              </a:ext>
            </a:extLst>
          </p:cNvPr>
          <p:cNvSpPr txBox="1">
            <a:spLocks/>
          </p:cNvSpPr>
          <p:nvPr/>
        </p:nvSpPr>
        <p:spPr>
          <a:xfrm>
            <a:off x="643467" y="804822"/>
            <a:ext cx="4620584" cy="45671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Avenir Light" panose="020B0402020203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ESQC 2026</a:t>
            </a:r>
          </a:p>
          <a:p>
            <a:pPr algn="l"/>
            <a:endParaRPr lang="en-US" sz="4400" dirty="0"/>
          </a:p>
          <a:p>
            <a:pPr algn="l"/>
            <a:r>
              <a:rPr lang="en-US" sz="4400" dirty="0"/>
              <a:t>Mathematical Methods</a:t>
            </a:r>
            <a:br>
              <a:rPr lang="en-US" sz="4400" dirty="0"/>
            </a:br>
            <a:r>
              <a:rPr lang="en-US" sz="4400" dirty="0"/>
              <a:t>Lecture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DD34C9-9FB6-B706-E9C5-213EB9C69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829" y="1642403"/>
            <a:ext cx="3573194" cy="357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4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6D522-F426-544D-9459-41B35A785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matrix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B2B0C-0050-A146-B457-5A88D3336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Sometimes we need rows and columns to switch place</a:t>
            </a:r>
          </a:p>
          <a:p>
            <a:r>
              <a:rPr lang="en-US" b="1" dirty="0"/>
              <a:t>Transpose:</a:t>
            </a:r>
          </a:p>
          <a:p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endParaRPr lang="en-US" i="1" dirty="0"/>
          </a:p>
          <a:p>
            <a:r>
              <a:rPr lang="en-US" b="1" dirty="0"/>
              <a:t>Hermitian adjoint:</a:t>
            </a:r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0BBB28-A129-F640-802D-CBC40B95C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136" y="2910682"/>
            <a:ext cx="5930900" cy="13335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61729D8-7C81-3046-A925-1C1987DC8E8C}"/>
              </a:ext>
            </a:extLst>
          </p:cNvPr>
          <p:cNvGrpSpPr/>
          <p:nvPr/>
        </p:nvGrpSpPr>
        <p:grpSpPr>
          <a:xfrm>
            <a:off x="2331136" y="4713254"/>
            <a:ext cx="6134100" cy="1598646"/>
            <a:chOff x="3130550" y="3570821"/>
            <a:chExt cx="6134100" cy="159864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25E5321-D8BE-E942-B01F-E41C41CFC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30550" y="3835967"/>
              <a:ext cx="6134100" cy="1333500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A44F2B5-BD24-3E48-9FB7-5B27B5B200A8}"/>
                    </a:ext>
                  </a:extLst>
                </p14:cNvPr>
                <p14:cNvContentPartPr/>
                <p14:nvPr/>
              </p14:nvContentPartPr>
              <p14:xfrm>
                <a:off x="8249509" y="3570821"/>
                <a:ext cx="371520" cy="4654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A44F2B5-BD24-3E48-9FB7-5B27B5B200A8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231869" y="3553181"/>
                  <a:ext cx="407160" cy="50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1AE8A3A-F259-144E-92DD-A7FA5E7635E6}"/>
                    </a:ext>
                  </a:extLst>
                </p14:cNvPr>
                <p14:cNvContentPartPr/>
                <p14:nvPr/>
              </p14:nvContentPartPr>
              <p14:xfrm>
                <a:off x="5044386" y="4660067"/>
                <a:ext cx="455400" cy="5094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1AE8A3A-F259-144E-92DD-A7FA5E7635E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026746" y="4642427"/>
                  <a:ext cx="491040" cy="54504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1785595-14A7-2B1F-8A3A-862FE90E798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55499" y="1386631"/>
            <a:ext cx="2296122" cy="15240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302D3A-F172-224B-980E-0E96214EF7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 flipV="1">
            <a:off x="9455499" y="4278449"/>
            <a:ext cx="2296122" cy="1524051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AFDC42-5E80-8B7C-2F5D-6AD9652D5AA0}"/>
              </a:ext>
            </a:extLst>
          </p:cNvPr>
          <p:cNvCxnSpPr/>
          <p:nvPr/>
        </p:nvCxnSpPr>
        <p:spPr>
          <a:xfrm>
            <a:off x="10603560" y="3038168"/>
            <a:ext cx="0" cy="64892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6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A83BA-F421-EC75-D3AB-6DA6EA437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AD419-8D83-D7D4-2BAE-C06FD1BE5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operation?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D5A7E-6EBB-B1C3-5164-668D63E7D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454"/>
            <a:ext cx="10515600" cy="46525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2E70D5-DBCA-B47F-6780-C3565820B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849" y="4303998"/>
            <a:ext cx="7391400" cy="1549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2F8560-C4A4-FC85-504C-34FE99A2D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849" y="1879600"/>
            <a:ext cx="7366000" cy="1549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786258-0767-FE88-8738-0707FA12B6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6499" y="5896773"/>
            <a:ext cx="2832100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4BE19-6B66-BF40-DF64-E2F0F17CE1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9499" y="3400425"/>
            <a:ext cx="2806700" cy="5334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EF6375A-B06B-F9A6-0B11-75C7E3881F10}"/>
              </a:ext>
            </a:extLst>
          </p:cNvPr>
          <p:cNvGrpSpPr/>
          <p:nvPr/>
        </p:nvGrpSpPr>
        <p:grpSpPr>
          <a:xfrm>
            <a:off x="9658437" y="1879600"/>
            <a:ext cx="2002584" cy="2145846"/>
            <a:chOff x="9658437" y="1879600"/>
            <a:chExt cx="2002584" cy="2145846"/>
          </a:xfrm>
        </p:grpSpPr>
        <p:sp>
          <p:nvSpPr>
            <p:cNvPr id="14" name="Right Brace 13">
              <a:extLst>
                <a:ext uri="{FF2B5EF4-FFF2-40B4-BE49-F238E27FC236}">
                  <a16:creationId xmlns:a16="http://schemas.microsoft.com/office/drawing/2014/main" id="{F599A083-B026-4662-D925-3A5B6ECB33F8}"/>
                </a:ext>
              </a:extLst>
            </p:cNvPr>
            <p:cNvSpPr/>
            <p:nvPr/>
          </p:nvSpPr>
          <p:spPr>
            <a:xfrm>
              <a:off x="9658437" y="1879600"/>
              <a:ext cx="328841" cy="2145846"/>
            </a:xfrm>
            <a:prstGeom prst="rightBrac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6285D0-AAF3-B413-3998-803930D91C13}"/>
                </a:ext>
              </a:extLst>
            </p:cNvPr>
            <p:cNvSpPr txBox="1"/>
            <p:nvPr/>
          </p:nvSpPr>
          <p:spPr>
            <a:xfrm>
              <a:off x="10318918" y="2767857"/>
              <a:ext cx="13421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/>
                <a:t>Real case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1DA4F5-6867-FA67-ADE5-C824E727D03F}"/>
              </a:ext>
            </a:extLst>
          </p:cNvPr>
          <p:cNvGrpSpPr/>
          <p:nvPr/>
        </p:nvGrpSpPr>
        <p:grpSpPr>
          <a:xfrm>
            <a:off x="9690122" y="4273351"/>
            <a:ext cx="1970899" cy="2145846"/>
            <a:chOff x="9690122" y="4273351"/>
            <a:chExt cx="1970899" cy="2145846"/>
          </a:xfrm>
        </p:grpSpPr>
        <p:sp>
          <p:nvSpPr>
            <p:cNvPr id="16" name="Right Brace 15">
              <a:extLst>
                <a:ext uri="{FF2B5EF4-FFF2-40B4-BE49-F238E27FC236}">
                  <a16:creationId xmlns:a16="http://schemas.microsoft.com/office/drawing/2014/main" id="{8F082998-B3B1-DFDF-4317-DCFC2223CFB2}"/>
                </a:ext>
              </a:extLst>
            </p:cNvPr>
            <p:cNvSpPr/>
            <p:nvPr/>
          </p:nvSpPr>
          <p:spPr>
            <a:xfrm>
              <a:off x="9690122" y="4273351"/>
              <a:ext cx="328841" cy="2145846"/>
            </a:xfrm>
            <a:prstGeom prst="rightBrac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8C1D5E-F5A6-FD85-65F3-0494A1EF1D3C}"/>
                </a:ext>
              </a:extLst>
            </p:cNvPr>
            <p:cNvSpPr txBox="1"/>
            <p:nvPr/>
          </p:nvSpPr>
          <p:spPr>
            <a:xfrm>
              <a:off x="10318918" y="5010380"/>
              <a:ext cx="13421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/>
                <a:t>Complex case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828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0C9B-B60E-8174-F508-ABC0765FD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568F1-3948-66A0-F0DA-65D8AD12B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Class 1: Symmetric matrices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AABA0-5055-D12E-5191-2D4B9EC0E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Square matrices that are their own </a:t>
            </a:r>
            <a:r>
              <a:rPr lang="nb-NO" b="1"/>
              <a:t>transpose</a:t>
            </a:r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5A5DFC-CFA3-D2E5-C331-39A7784E0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2681769"/>
            <a:ext cx="4305300" cy="55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5B6A36-3BE5-587E-71B5-EB12E472B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674" y="3499644"/>
            <a:ext cx="4330700" cy="100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24D3A8-4C33-331D-D0C2-70B63613FD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7024" y="4838303"/>
            <a:ext cx="50800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6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CB122-2CFE-EAC8-E0BD-21582BF04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40F55-0A7C-D4BC-9318-3EFC4B32B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Class 2: Hermitian matrices (complex)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0EFC2-C43A-4E53-D242-99320D1FF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Square matrices that are their own </a:t>
            </a:r>
            <a:r>
              <a:rPr lang="nb-NO" b="1"/>
              <a:t>conjugate transpose</a:t>
            </a:r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7E34A7-2DF4-AB00-4969-3CF81D242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300" y="2662720"/>
            <a:ext cx="4343400" cy="596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EAE419-FA0D-861D-39CB-695626ACB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850" y="3501505"/>
            <a:ext cx="6464300" cy="1003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06C05B-4050-0085-24B7-14FF350FBC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6500" y="4799013"/>
            <a:ext cx="7239000" cy="10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45D89-8DCE-6B6D-A275-F618349B6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Hermitian matrices can be «diagonalized»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44958-80E6-9A07-E44D-657528E1E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nb-NO"/>
              <a:t>Let </a:t>
            </a:r>
            <a:r>
              <a:rPr lang="nb-NO" i="1"/>
              <a:t>A</a:t>
            </a:r>
            <a:r>
              <a:rPr lang="nb-NO"/>
              <a:t> be Hermitian (real case: symmetric)</a:t>
            </a:r>
          </a:p>
          <a:p>
            <a:r>
              <a:rPr lang="nb-NO"/>
              <a:t>Consider the eigenvalue problem: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An </a:t>
            </a:r>
            <a:r>
              <a:rPr lang="nb-NO" b="1"/>
              <a:t>orthonormal basis </a:t>
            </a:r>
            <a:r>
              <a:rPr lang="nb-NO"/>
              <a:t>of eigenvectors exist</a:t>
            </a:r>
          </a:p>
          <a:p>
            <a:r>
              <a:rPr lang="nb-NO" i="1"/>
              <a:t>A</a:t>
            </a:r>
            <a:r>
              <a:rPr lang="nb-NO"/>
              <a:t> becomes very simple in this basis:</a:t>
            </a:r>
          </a:p>
          <a:p>
            <a:endParaRPr lang="nb-NO" i="1"/>
          </a:p>
          <a:p>
            <a:endParaRPr lang="nb-NO" i="1"/>
          </a:p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</a:rPr>
              <a:t>lecture-2-diagonalization.py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D827FE-795A-CD3D-07C5-7489DB2AA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250" y="3206750"/>
            <a:ext cx="1841500" cy="444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863ACD-52A6-6342-4A1C-43E27B6C3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220" y="5032375"/>
            <a:ext cx="44196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44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DFD32-C6C1-1228-CA32-C7D502454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The identity matrix is special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2AE99-56BD-1364-71E2-98155A866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We need a small aside ...</a:t>
            </a:r>
          </a:p>
          <a:p>
            <a:r>
              <a:rPr lang="nb-NO"/>
              <a:t>The </a:t>
            </a:r>
            <a:r>
              <a:rPr lang="nb-NO" b="1"/>
              <a:t>identity matrix</a:t>
            </a:r>
            <a:r>
              <a:rPr lang="nb-NO"/>
              <a:t> defines the «do nothing»-transformation: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7E88B5-A5F3-AA11-F330-93872D4D4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265" y="3429000"/>
            <a:ext cx="2336800" cy="1358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07C7DA-4521-605E-9B68-412C7B794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732" y="3429000"/>
            <a:ext cx="3327400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771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87A41-5952-8699-9773-2F20D5F6C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99C38-2D57-8A5F-D087-34408DA8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Class 3: Unitary/orthogonal matrices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8EA2-219E-E4D6-1D51-D11735A3B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276"/>
            <a:ext cx="10515600" cy="5152001"/>
          </a:xfrm>
        </p:spPr>
        <p:txBody>
          <a:bodyPr>
            <a:normAutofit/>
          </a:bodyPr>
          <a:lstStyle/>
          <a:p>
            <a:r>
              <a:rPr lang="nb-NO"/>
              <a:t>Char. 1: Matrices that satisfy: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Char. 2: Columns form </a:t>
            </a:r>
            <a:r>
              <a:rPr lang="nb-NO" b="1"/>
              <a:t>orthonormal basis</a:t>
            </a:r>
            <a:r>
              <a:rPr lang="nb-NO"/>
              <a:t>: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Char. 3: Matrices that </a:t>
            </a:r>
            <a:r>
              <a:rPr lang="nb-NO" b="1"/>
              <a:t>preserve orthogonality of vectors</a:t>
            </a:r>
          </a:p>
          <a:p>
            <a:r>
              <a:rPr lang="nb-NO"/>
              <a:t>Real case: «orthogonal», complex case: «unitary»</a:t>
            </a:r>
          </a:p>
          <a:p>
            <a:pPr marL="0" indent="0">
              <a:buNone/>
            </a:pPr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13ECA9-78F4-E917-2EEB-008C077C4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659" y="3598505"/>
            <a:ext cx="60833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DE644A-8A97-8895-3318-77206E94A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909" y="2237199"/>
            <a:ext cx="15748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6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2FB37-B20D-5C3D-580F-8ECCB65A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C73C6-E7DA-7BEE-D265-EC8EBCCA6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Rotation in 3D</a:t>
            </a:r>
          </a:p>
          <a:p>
            <a:r>
              <a:rPr lang="nb-NO">
                <a:latin typeface="Consolas" panose="020B0609020204030204" pitchFamily="49" charset="0"/>
              </a:rPr>
              <a:t>lecture-1-interactive-rotation.ipynb</a:t>
            </a:r>
          </a:p>
          <a:p>
            <a:endParaRPr lang="nb-NO">
              <a:latin typeface="Consolas" panose="020B06090202040302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B1F174-6F0C-29A7-119F-4226EDC77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692" y="3063875"/>
            <a:ext cx="344661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55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4F87F-076E-BAB3-0683-06A0AFD9B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Linear systems of equations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71922-0DC4-74E8-A593-8161E1E6F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200"/>
            <a:ext cx="10515600" cy="4703763"/>
          </a:xfrm>
        </p:spPr>
        <p:txBody>
          <a:bodyPr/>
          <a:lstStyle/>
          <a:p>
            <a:r>
              <a:rPr lang="nb-NO"/>
              <a:t>Given </a:t>
            </a:r>
            <a:r>
              <a:rPr lang="nb-NO" b="1"/>
              <a:t>b, </a:t>
            </a:r>
            <a:r>
              <a:rPr lang="nb-NO"/>
              <a:t>determine </a:t>
            </a:r>
            <a:r>
              <a:rPr lang="nb-NO" b="1"/>
              <a:t>x</a:t>
            </a:r>
            <a:r>
              <a:rPr lang="nb-NO"/>
              <a:t> such that: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Linear systems are </a:t>
            </a:r>
            <a:r>
              <a:rPr lang="nb-NO" b="1"/>
              <a:t>everywhere </a:t>
            </a:r>
            <a:r>
              <a:rPr lang="nb-NO"/>
              <a:t>in science</a:t>
            </a:r>
          </a:p>
          <a:p>
            <a:r>
              <a:rPr lang="nb-NO"/>
              <a:t>Example: Balancing reactions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F4E299-13CB-C9EF-8BA0-6D49928FF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050" y="2212975"/>
            <a:ext cx="1282700" cy="393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782FAB-2BEE-ACCF-12F3-617C45378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4175919"/>
            <a:ext cx="5461000" cy="431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ADDF05-29F4-3DC6-EF6B-7691EDCDE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250" y="3368675"/>
            <a:ext cx="3124200" cy="1447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F99E1A-887C-35FC-8330-8F977F4BE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1400" y="5638800"/>
            <a:ext cx="3429000" cy="444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158037-48BA-38B3-C558-02E00DF487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0850" y="5022850"/>
            <a:ext cx="41402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04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33E94-9E63-FB4A-A333-4A11EBB87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Gaussian elimination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1ECD0-6B1B-2643-9087-19FE3E56D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726382" cy="4351338"/>
          </a:xfrm>
        </p:spPr>
        <p:txBody>
          <a:bodyPr/>
          <a:lstStyle/>
          <a:p>
            <a:r>
              <a:rPr lang="en-US" dirty="0"/>
              <a:t>A method for solving linear systems</a:t>
            </a:r>
          </a:p>
          <a:p>
            <a:r>
              <a:rPr lang="en-US" dirty="0"/>
              <a:t>Read about it in the lecture notes!</a:t>
            </a:r>
          </a:p>
          <a:p>
            <a:r>
              <a:rPr lang="en-US" dirty="0"/>
              <a:t>Or watch some high-quality videos, e.g.</a:t>
            </a:r>
            <a:br>
              <a:rPr lang="en-US" dirty="0"/>
            </a:br>
            <a:r>
              <a:rPr lang="en-US" dirty="0">
                <a:hlinkClick r:id="rId3"/>
              </a:rPr>
              <a:t>https://www.youtube.com/watch?v=2GKESu5atVQ</a:t>
            </a:r>
            <a:r>
              <a:rPr lang="en-US" dirty="0"/>
              <a:t> (</a:t>
            </a:r>
            <a:r>
              <a:rPr lang="en-US" dirty="0" err="1"/>
              <a:t>MyWhyU</a:t>
            </a:r>
            <a:r>
              <a:rPr lang="en-US" dirty="0"/>
              <a:t>)</a:t>
            </a:r>
          </a:p>
          <a:p>
            <a:r>
              <a:rPr lang="en-US" dirty="0"/>
              <a:t>Of course, there is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x = np.linalg.solve(A, b)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17CFAC-464F-3F49-8DEB-8C04B46358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529" y="695902"/>
            <a:ext cx="4351208" cy="5597236"/>
          </a:xfrm>
          <a:prstGeom prst="rect">
            <a:avLst/>
          </a:prstGeom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AAB25887-7927-684C-A873-72262DB9824A}"/>
              </a:ext>
            </a:extLst>
          </p:cNvPr>
          <p:cNvSpPr/>
          <p:nvPr/>
        </p:nvSpPr>
        <p:spPr>
          <a:xfrm>
            <a:off x="6445828" y="143453"/>
            <a:ext cx="3408218" cy="2225675"/>
          </a:xfrm>
          <a:prstGeom prst="wedgeEllipseCallout">
            <a:avLst>
              <a:gd name="adj1" fmla="val 45488"/>
              <a:gd name="adj2" fmla="val 531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Yes, almost everything is named after me, or should be</a:t>
            </a:r>
          </a:p>
        </p:txBody>
      </p:sp>
    </p:spTree>
    <p:extLst>
      <p:ext uri="{BB962C8B-B14F-4D97-AF65-F5344CB8AC3E}">
        <p14:creationId xmlns:p14="http://schemas.microsoft.com/office/powerpoint/2010/main" val="281069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F07AE-D964-B883-5365-A6F893687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Today’s agenda: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DBA8B2-33EC-BB16-6A63-15AE159AC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More on matrices and linear transformations</a:t>
            </a:r>
          </a:p>
          <a:p>
            <a:r>
              <a:rPr lang="nb-NO"/>
              <a:t>Linear systems of equations</a:t>
            </a:r>
          </a:p>
          <a:p>
            <a:r>
              <a:rPr lang="nb-NO"/>
              <a:t>Matrix decompoisitions</a:t>
            </a:r>
          </a:p>
        </p:txBody>
      </p:sp>
    </p:spTree>
    <p:extLst>
      <p:ext uri="{BB962C8B-B14F-4D97-AF65-F5344CB8AC3E}">
        <p14:creationId xmlns:p14="http://schemas.microsoft.com/office/powerpoint/2010/main" val="1291327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677C7-8E7E-FA44-AEFF-53058E503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4: Invertible matrices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6AE2F-9DD2-8E4B-AC4B-C5B3690C2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2129"/>
            <a:ext cx="10515600" cy="4676134"/>
          </a:xfrm>
        </p:spPr>
        <p:txBody>
          <a:bodyPr>
            <a:normAutofit/>
          </a:bodyPr>
          <a:lstStyle/>
          <a:p>
            <a:r>
              <a:rPr lang="en-US" dirty="0"/>
              <a:t>If </a:t>
            </a:r>
            <a:r>
              <a:rPr lang="en-US" i="1" dirty="0"/>
              <a:t>A</a:t>
            </a:r>
            <a:r>
              <a:rPr lang="en-US" dirty="0"/>
              <a:t> is such that solution is unique ⇒ existence of </a:t>
            </a:r>
            <a:r>
              <a:rPr lang="en-US" b="1" dirty="0"/>
              <a:t>inverse matrix</a:t>
            </a:r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r>
              <a:rPr lang="en-US" b="1" dirty="0"/>
              <a:t>Example</a:t>
            </a:r>
            <a:r>
              <a:rPr lang="en-US" i="1" dirty="0"/>
              <a:t>:</a:t>
            </a:r>
            <a:r>
              <a:rPr lang="en-US" dirty="0"/>
              <a:t> Inverse of plane rotation matrix</a:t>
            </a:r>
          </a:p>
          <a:p>
            <a:endParaRPr lang="en-US" i="1" dirty="0"/>
          </a:p>
          <a:p>
            <a:endParaRPr lang="en-US" i="1" dirty="0"/>
          </a:p>
          <a:p>
            <a:endParaRPr lang="en-US" i="1" dirty="0"/>
          </a:p>
          <a:p>
            <a:r>
              <a:rPr lang="en-US" dirty="0"/>
              <a:t>Non-existence of inverse:</a:t>
            </a:r>
            <a:r>
              <a:rPr lang="en-US" i="1" dirty="0"/>
              <a:t> A </a:t>
            </a:r>
            <a:r>
              <a:rPr lang="en-US" dirty="0"/>
              <a:t>is</a:t>
            </a:r>
            <a:r>
              <a:rPr lang="en-US" b="1" dirty="0"/>
              <a:t> singular </a:t>
            </a:r>
            <a:r>
              <a:rPr lang="en-US" dirty="0"/>
              <a:t>(e.g., balancing equation)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5757C-C4BB-5541-9283-53824D35A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0" y="2533073"/>
            <a:ext cx="40513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F404F-4B78-A24D-A0C2-1A91DB714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0" y="3257550"/>
            <a:ext cx="2540000" cy="342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AB7A93-017F-FA41-8650-2A4BE43142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200" y="4404671"/>
            <a:ext cx="6273800" cy="952500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CBA1391A-B0D4-6241-BFC0-1302D1E48D58}"/>
              </a:ext>
            </a:extLst>
          </p:cNvPr>
          <p:cNvSpPr/>
          <p:nvPr/>
        </p:nvSpPr>
        <p:spPr>
          <a:xfrm>
            <a:off x="8316768" y="3284321"/>
            <a:ext cx="3037032" cy="2566843"/>
          </a:xfrm>
          <a:prstGeom prst="wedgeEllipseCallout">
            <a:avLst>
              <a:gd name="adj1" fmla="val -71014"/>
              <a:gd name="adj2" fmla="val 209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Inverse given by opposite rotation</a:t>
            </a:r>
          </a:p>
        </p:txBody>
      </p:sp>
    </p:spTree>
    <p:extLst>
      <p:ext uri="{BB962C8B-B14F-4D97-AF65-F5344CB8AC3E}">
        <p14:creationId xmlns:p14="http://schemas.microsoft.com/office/powerpoint/2010/main" val="229357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6E9E96-3851-827C-C7D6-2E1F296B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Matrix decompositions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4B42E3-0E54-B3D4-ECDA-B477FC5412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Simplifying matrices with simpler matrices</a:t>
            </a:r>
          </a:p>
        </p:txBody>
      </p:sp>
    </p:spTree>
    <p:extLst>
      <p:ext uri="{BB962C8B-B14F-4D97-AF65-F5344CB8AC3E}">
        <p14:creationId xmlns:p14="http://schemas.microsoft.com/office/powerpoint/2010/main" val="1430892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EF5389-5E10-B3E4-D632-027437467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Hermitian </a:t>
            </a:r>
            <a:r>
              <a:rPr lang="nb-NO" i="1"/>
              <a:t>A: </a:t>
            </a:r>
            <a:r>
              <a:rPr lang="nb-NO"/>
              <a:t>spectral decomposition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4F1F61-B3D1-539B-D2EC-EABE6E6E1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348"/>
            <a:ext cx="10515600" cy="5250425"/>
          </a:xfrm>
        </p:spPr>
        <p:txBody>
          <a:bodyPr/>
          <a:lstStyle/>
          <a:p>
            <a:r>
              <a:rPr lang="nb-NO"/>
              <a:t>We already saw that for Hermitian A,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had an orthonormal basis of eigenvectors as solution</a:t>
            </a:r>
          </a:p>
          <a:p>
            <a:r>
              <a:rPr lang="nb-NO"/>
              <a:t>Then: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 b="1"/>
              <a:t>Demo: </a:t>
            </a:r>
            <a:r>
              <a:rPr lang="nb-NO"/>
              <a:t>Back to diagonalization notebook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3AE8A-7FC7-111F-2B45-AEE2C070A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960" y="1925304"/>
            <a:ext cx="1841500" cy="444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802C5F-535C-092D-F3A1-64C939F48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065" y="4049149"/>
            <a:ext cx="3099460" cy="1657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AD6E03-1F4E-3736-DAD2-87F624FD1C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5730" y="4307995"/>
            <a:ext cx="3099460" cy="11636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5CE0CF-F6EF-74F2-1935-9A49697355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055" y="3388864"/>
            <a:ext cx="1854200" cy="469900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209DEE46-A367-DB02-1456-7521344404AC}"/>
              </a:ext>
            </a:extLst>
          </p:cNvPr>
          <p:cNvSpPr/>
          <p:nvPr/>
        </p:nvSpPr>
        <p:spPr>
          <a:xfrm>
            <a:off x="9715500" y="3326606"/>
            <a:ext cx="1832487" cy="1156904"/>
          </a:xfrm>
          <a:prstGeom prst="wedgeEllipseCallout">
            <a:avLst>
              <a:gd name="adj1" fmla="val -69123"/>
              <a:gd name="adj2" fmla="val 510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Unitary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4B8993A1-29F8-6044-CFFD-C27DDD6D0ABF}"/>
              </a:ext>
            </a:extLst>
          </p:cNvPr>
          <p:cNvSpPr/>
          <p:nvPr/>
        </p:nvSpPr>
        <p:spPr>
          <a:xfrm>
            <a:off x="60223" y="4208834"/>
            <a:ext cx="1832487" cy="1156904"/>
          </a:xfrm>
          <a:prstGeom prst="wedgeEllipseCallout">
            <a:avLst>
              <a:gd name="adj1" fmla="val 56430"/>
              <a:gd name="adj2" fmla="val 1533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Diagonal</a:t>
            </a:r>
          </a:p>
        </p:txBody>
      </p:sp>
    </p:spTree>
    <p:extLst>
      <p:ext uri="{BB962C8B-B14F-4D97-AF65-F5344CB8AC3E}">
        <p14:creationId xmlns:p14="http://schemas.microsoft.com/office/powerpoint/2010/main" val="125126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920FD-B4B2-639F-E280-78CF4184B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C070CE-2BEA-E52D-20C0-C7EE1BAE7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Many matrices can be «diagonalized»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3B1AD8-6CB8-91C3-ABF9-56443F7A0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6348"/>
            <a:ext cx="10515600" cy="5250425"/>
          </a:xfrm>
        </p:spPr>
        <p:txBody>
          <a:bodyPr>
            <a:normAutofit/>
          </a:bodyPr>
          <a:lstStyle/>
          <a:p>
            <a:r>
              <a:rPr lang="nb-NO"/>
              <a:t>It may be so that</a:t>
            </a:r>
            <a:br>
              <a:rPr lang="nb-NO"/>
            </a:br>
            <a:br>
              <a:rPr lang="nb-NO"/>
            </a:br>
            <a:br>
              <a:rPr lang="nb-NO"/>
            </a:br>
            <a:r>
              <a:rPr lang="nb-NO"/>
              <a:t>with a </a:t>
            </a:r>
            <a:r>
              <a:rPr lang="nb-NO" b="1"/>
              <a:t>basis of eigenvectors</a:t>
            </a:r>
            <a:r>
              <a:rPr lang="nb-NO"/>
              <a:t> – but possibly non-orthonormal</a:t>
            </a:r>
          </a:p>
          <a:p>
            <a:r>
              <a:rPr lang="nb-NO"/>
              <a:t>Then: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 b="1"/>
              <a:t>Eigendecomposition</a:t>
            </a:r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7FEECE-E070-1714-FCA7-7B7110A62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960" y="1925304"/>
            <a:ext cx="1841500" cy="444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0A78DC-22EE-9A54-6EDC-8961768C6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065" y="4049149"/>
            <a:ext cx="3099460" cy="1657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DBF1CE-44AC-6D12-80AA-EB8D50903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5730" y="4307995"/>
            <a:ext cx="3099460" cy="1163657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DEB37650-AAE6-B895-CBCC-9F7496810353}"/>
              </a:ext>
            </a:extLst>
          </p:cNvPr>
          <p:cNvSpPr/>
          <p:nvPr/>
        </p:nvSpPr>
        <p:spPr>
          <a:xfrm>
            <a:off x="9715500" y="3326606"/>
            <a:ext cx="1832487" cy="1156904"/>
          </a:xfrm>
          <a:prstGeom prst="wedgeEllipseCallout">
            <a:avLst>
              <a:gd name="adj1" fmla="val -69123"/>
              <a:gd name="adj2" fmla="val 510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Invertible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DF2C6824-2334-D21B-68A9-DFF42A4686DC}"/>
              </a:ext>
            </a:extLst>
          </p:cNvPr>
          <p:cNvSpPr/>
          <p:nvPr/>
        </p:nvSpPr>
        <p:spPr>
          <a:xfrm>
            <a:off x="60223" y="4208834"/>
            <a:ext cx="1832487" cy="1156904"/>
          </a:xfrm>
          <a:prstGeom prst="wedgeEllipseCallout">
            <a:avLst>
              <a:gd name="adj1" fmla="val 56430"/>
              <a:gd name="adj2" fmla="val 1533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Diagonal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BFEFAC-F9E6-DA0D-039A-58CF754426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5110" y="3303588"/>
            <a:ext cx="19177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90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75333-669F-6D25-2F42-CAAD15EF0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Singular value decomposition (SVD):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FFCC4-26B7-293B-D109-32765C4C6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For </a:t>
            </a:r>
            <a:r>
              <a:rPr lang="nb-NO" b="1"/>
              <a:t>any matrix, even non-square, </a:t>
            </a:r>
            <a:r>
              <a:rPr lang="nb-NO"/>
              <a:t>we have the SVD:</a:t>
            </a:r>
          </a:p>
          <a:p>
            <a:pPr lvl="1"/>
            <a:r>
              <a:rPr lang="nb-NO"/>
              <a:t>Exists unitary matrices </a:t>
            </a:r>
            <a:r>
              <a:rPr lang="nb-NO" i="1"/>
              <a:t>U, V</a:t>
            </a:r>
          </a:p>
          <a:p>
            <a:pPr lvl="1"/>
            <a:r>
              <a:rPr lang="nb-NO"/>
              <a:t>and diagonal Σ with positive entries</a:t>
            </a:r>
          </a:p>
          <a:p>
            <a:pPr lvl="1"/>
            <a:endParaRPr lang="nb-NO"/>
          </a:p>
          <a:p>
            <a:pPr marL="457200" lvl="1" indent="0">
              <a:buNone/>
            </a:pPr>
            <a:endParaRPr lang="nb-NO"/>
          </a:p>
          <a:p>
            <a:r>
              <a:rPr lang="nb-NO"/>
              <a:t>Interpretation: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D6E67-C5EA-AE66-22EF-D2D5C99C8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7547" y="3375088"/>
            <a:ext cx="1841500" cy="469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25B676-EEDF-DF1D-627E-85E449DB2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7333" y="4525604"/>
            <a:ext cx="2209800" cy="4699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109AA3F-A0F8-8414-6617-012191CD6E4F}"/>
              </a:ext>
            </a:extLst>
          </p:cNvPr>
          <p:cNvGrpSpPr/>
          <p:nvPr/>
        </p:nvGrpSpPr>
        <p:grpSpPr>
          <a:xfrm>
            <a:off x="4440571" y="5033168"/>
            <a:ext cx="4040721" cy="673179"/>
            <a:chOff x="4440571" y="5033168"/>
            <a:chExt cx="4040721" cy="673179"/>
          </a:xfrm>
        </p:grpSpPr>
        <p:sp>
          <p:nvSpPr>
            <p:cNvPr id="6" name="Left Brace 5">
              <a:extLst>
                <a:ext uri="{FF2B5EF4-FFF2-40B4-BE49-F238E27FC236}">
                  <a16:creationId xmlns:a16="http://schemas.microsoft.com/office/drawing/2014/main" id="{6702B89A-FB31-CEC2-B094-8E5082838FCB}"/>
                </a:ext>
              </a:extLst>
            </p:cNvPr>
            <p:cNvSpPr/>
            <p:nvPr/>
          </p:nvSpPr>
          <p:spPr>
            <a:xfrm rot="16200000">
              <a:off x="4675240" y="4798499"/>
              <a:ext cx="368710" cy="838047"/>
            </a:xfrm>
            <a:prstGeom prst="leftBrac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1ED6A9-6411-975D-3119-A30D30790413}"/>
                </a:ext>
              </a:extLst>
            </p:cNvPr>
            <p:cNvSpPr txBox="1"/>
            <p:nvPr/>
          </p:nvSpPr>
          <p:spPr>
            <a:xfrm>
              <a:off x="4859595" y="5337015"/>
              <a:ext cx="36216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/>
                <a:t>1. Express </a:t>
              </a:r>
              <a:r>
                <a:rPr lang="nb-NO" b="1"/>
                <a:t>x</a:t>
              </a:r>
              <a:r>
                <a:rPr lang="nb-NO"/>
                <a:t> in the basis defined by V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D072A7E-5B77-97A5-DE76-20721CF605EA}"/>
              </a:ext>
            </a:extLst>
          </p:cNvPr>
          <p:cNvGrpSpPr/>
          <p:nvPr/>
        </p:nvGrpSpPr>
        <p:grpSpPr>
          <a:xfrm>
            <a:off x="4218039" y="5033167"/>
            <a:ext cx="2934203" cy="1386085"/>
            <a:chOff x="4218039" y="5033167"/>
            <a:chExt cx="2934203" cy="138608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226697-A4F5-07BC-778E-FC240F187FB7}"/>
                </a:ext>
              </a:extLst>
            </p:cNvPr>
            <p:cNvSpPr txBox="1"/>
            <p:nvPr/>
          </p:nvSpPr>
          <p:spPr>
            <a:xfrm>
              <a:off x="4482793" y="6049920"/>
              <a:ext cx="26694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/>
                <a:t>2. Stretch the components</a:t>
              </a:r>
            </a:p>
          </p:txBody>
        </p:sp>
        <p:cxnSp>
          <p:nvCxnSpPr>
            <p:cNvPr id="12" name="Curved Connector 11">
              <a:extLst>
                <a:ext uri="{FF2B5EF4-FFF2-40B4-BE49-F238E27FC236}">
                  <a16:creationId xmlns:a16="http://schemas.microsoft.com/office/drawing/2014/main" id="{F13B75D4-EA24-BF35-74EE-55184AC40732}"/>
                </a:ext>
              </a:extLst>
            </p:cNvPr>
            <p:cNvCxnSpPr/>
            <p:nvPr/>
          </p:nvCxnSpPr>
          <p:spPr>
            <a:xfrm rot="16200000" flipV="1">
              <a:off x="3968648" y="5282558"/>
              <a:ext cx="1028290" cy="529508"/>
            </a:xfrm>
            <a:prstGeom prst="curvedConnector3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D60832-057E-9DB8-B591-B965029F3909}"/>
              </a:ext>
            </a:extLst>
          </p:cNvPr>
          <p:cNvGrpSpPr/>
          <p:nvPr/>
        </p:nvGrpSpPr>
        <p:grpSpPr>
          <a:xfrm>
            <a:off x="450115" y="4995505"/>
            <a:ext cx="3522118" cy="1519847"/>
            <a:chOff x="450115" y="4995505"/>
            <a:chExt cx="3522118" cy="1519847"/>
          </a:xfrm>
        </p:grpSpPr>
        <p:cxnSp>
          <p:nvCxnSpPr>
            <p:cNvPr id="13" name="Curved Connector 12">
              <a:extLst>
                <a:ext uri="{FF2B5EF4-FFF2-40B4-BE49-F238E27FC236}">
                  <a16:creationId xmlns:a16="http://schemas.microsoft.com/office/drawing/2014/main" id="{EB254937-C38A-07DF-4065-6D6628A79E1F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 rot="5400000" flipH="1" flipV="1">
              <a:off x="2988270" y="5169637"/>
              <a:ext cx="1158095" cy="809831"/>
            </a:xfrm>
            <a:prstGeom prst="curvedConnector3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C4901B-30EA-1E5D-82AE-846E205B03F5}"/>
                </a:ext>
              </a:extLst>
            </p:cNvPr>
            <p:cNvSpPr txBox="1"/>
            <p:nvPr/>
          </p:nvSpPr>
          <p:spPr>
            <a:xfrm>
              <a:off x="450115" y="6146020"/>
              <a:ext cx="35221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/>
                <a:t>3. Tranform to new basis given by 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073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0F68723-D463-83F7-D9EB-83158EBBCC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031913" y="643466"/>
            <a:ext cx="6128173" cy="55710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FC318B-3762-3B88-673F-1C09273B7DB9}"/>
              </a:ext>
            </a:extLst>
          </p:cNvPr>
          <p:cNvSpPr txBox="1"/>
          <p:nvPr/>
        </p:nvSpPr>
        <p:spPr>
          <a:xfrm>
            <a:off x="314325" y="6214533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Illustration from Wikipedia (user Georg-Johann), modified by 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0A0059-2ADB-848D-756D-D26409568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8424" y="4973109"/>
            <a:ext cx="1828800" cy="749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4DDF87-B936-8434-C3EE-B09CF1198C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1824" y="2832100"/>
            <a:ext cx="1473200" cy="444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11B11D-9CE4-D9D9-11DB-733047FBC0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725" y="2636835"/>
            <a:ext cx="9271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683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4B4FE-A8ED-3A2D-9268-91190D4B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SVD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10E21-C311-8350-2F97-756144848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lecture-2-svd-of-image.ipynb</a:t>
            </a:r>
          </a:p>
          <a:p>
            <a:r>
              <a:rPr lang="nb-NO"/>
              <a:t>In which we view the parrot as a matrix – not as a vector ...</a:t>
            </a:r>
          </a:p>
          <a:p>
            <a:endParaRPr lang="nb-NO"/>
          </a:p>
          <a:p>
            <a:r>
              <a:rPr lang="nb-NO"/>
              <a:t>Relevance in quantum chemistry: </a:t>
            </a:r>
          </a:p>
          <a:p>
            <a:pPr lvl="1"/>
            <a:r>
              <a:rPr lang="nb-NO"/>
              <a:t>Screening of electron repulsion integrals</a:t>
            </a:r>
          </a:p>
          <a:p>
            <a:pPr lvl="1"/>
            <a:r>
              <a:rPr lang="nb-NO"/>
              <a:t>Orthogonalization of orbitals</a:t>
            </a:r>
          </a:p>
          <a:p>
            <a:pPr lvl="1"/>
            <a:r>
              <a:rPr lang="nb-NO"/>
              <a:t>...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28206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0333A-871F-1424-CCBF-4BC0BF3EF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5898"/>
          </a:xfrm>
        </p:spPr>
        <p:txBody>
          <a:bodyPr>
            <a:normAutofit/>
          </a:bodyPr>
          <a:lstStyle/>
          <a:p>
            <a:r>
              <a:rPr lang="nb-NO"/>
              <a:t>We want to solve a </a:t>
            </a:r>
            <a:r>
              <a:rPr lang="nb-NO" b="1"/>
              <a:t>linear system: </a:t>
            </a:r>
            <a:endParaRPr lang="nb-NO"/>
          </a:p>
          <a:p>
            <a:r>
              <a:rPr lang="nb-NO"/>
              <a:t>Under a mild technical condition on </a:t>
            </a:r>
            <a:r>
              <a:rPr lang="nb-NO" i="1"/>
              <a:t>A</a:t>
            </a:r>
            <a:r>
              <a:rPr lang="nb-NO"/>
              <a:t> there is a factorization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This makes </a:t>
            </a:r>
            <a:r>
              <a:rPr lang="nb-NO" b="1"/>
              <a:t>repeated solves with different b super fast!</a:t>
            </a:r>
          </a:p>
          <a:p>
            <a:r>
              <a:rPr lang="nb-NO" b="1"/>
              <a:t>Gaussian elimination </a:t>
            </a:r>
            <a:r>
              <a:rPr lang="nb-NO"/>
              <a:t>written as a matrix decoposition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4F6541-05AF-A2D4-38D0-6404EC6654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96" t="21489" r="3473" b="18467"/>
          <a:stretch>
            <a:fillRect/>
          </a:stretch>
        </p:blipFill>
        <p:spPr>
          <a:xfrm>
            <a:off x="3701845" y="4001294"/>
            <a:ext cx="4748981" cy="12491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A50254-3A75-3E85-BB7B-5E8C7A606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LU decomposition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AEA60A-CE4D-FE84-1EF5-226386DE8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0" y="3232150"/>
            <a:ext cx="1397000" cy="393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85FF47-C82B-4969-81B6-D462EF0A9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563" y="1869876"/>
            <a:ext cx="3898900" cy="393700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9CB8992D-9226-D5D5-0BF5-A4E284EBF5C7}"/>
              </a:ext>
            </a:extLst>
          </p:cNvPr>
          <p:cNvSpPr/>
          <p:nvPr/>
        </p:nvSpPr>
        <p:spPr>
          <a:xfrm>
            <a:off x="9085006" y="3180093"/>
            <a:ext cx="2268794" cy="821201"/>
          </a:xfrm>
          <a:prstGeom prst="wedgeEllipseCallout">
            <a:avLst>
              <a:gd name="adj1" fmla="val -65037"/>
              <a:gd name="adj2" fmla="val 625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Upper triangular</a:t>
            </a: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C147DF44-98D5-C950-ACD7-A3E2DC229665}"/>
              </a:ext>
            </a:extLst>
          </p:cNvPr>
          <p:cNvSpPr/>
          <p:nvPr/>
        </p:nvSpPr>
        <p:spPr>
          <a:xfrm>
            <a:off x="1224115" y="3076854"/>
            <a:ext cx="2268794" cy="821201"/>
          </a:xfrm>
          <a:prstGeom prst="wedgeEllipseCallout">
            <a:avLst>
              <a:gd name="adj1" fmla="val 50673"/>
              <a:gd name="adj2" fmla="val 7148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Lower triangular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127CCE87-C364-196E-923C-E76C310CB187}"/>
              </a:ext>
            </a:extLst>
          </p:cNvPr>
          <p:cNvSpPr/>
          <p:nvPr/>
        </p:nvSpPr>
        <p:spPr>
          <a:xfrm>
            <a:off x="9733935" y="365125"/>
            <a:ext cx="2268794" cy="821201"/>
          </a:xfrm>
          <a:prstGeom prst="wedgeEllipseCallout">
            <a:avLst>
              <a:gd name="adj1" fmla="val -44885"/>
              <a:gd name="adj2" fmla="val 12715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In general very expensive!</a:t>
            </a:r>
          </a:p>
        </p:txBody>
      </p:sp>
    </p:spTree>
    <p:extLst>
      <p:ext uri="{BB962C8B-B14F-4D97-AF65-F5344CB8AC3E}">
        <p14:creationId xmlns:p14="http://schemas.microsoft.com/office/powerpoint/2010/main" val="3464086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21E54-97D2-1687-E9B8-83087511B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Cholesky decomposition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4CABF-60AD-7E98-4A64-6996B6C4D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In many applications </a:t>
            </a:r>
            <a:r>
              <a:rPr lang="nb-NO" i="1"/>
              <a:t>A</a:t>
            </a:r>
            <a:r>
              <a:rPr lang="nb-NO"/>
              <a:t> satisfies:</a:t>
            </a:r>
          </a:p>
          <a:p>
            <a:pPr lvl="1"/>
            <a:r>
              <a:rPr lang="nb-NO" b="1"/>
              <a:t>Hermitian:</a:t>
            </a:r>
            <a:endParaRPr lang="nb-NO"/>
          </a:p>
          <a:p>
            <a:pPr lvl="1"/>
            <a:r>
              <a:rPr lang="nb-NO" b="1"/>
              <a:t>positive definite:  </a:t>
            </a:r>
            <a:endParaRPr lang="nb-NO"/>
          </a:p>
          <a:p>
            <a:endParaRPr lang="nb-NO"/>
          </a:p>
          <a:p>
            <a:r>
              <a:rPr lang="nb-NO"/>
              <a:t>Then LU simplifies:</a:t>
            </a:r>
          </a:p>
          <a:p>
            <a:endParaRPr lang="nb-NO"/>
          </a:p>
          <a:p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489C79-6DB1-BE7B-E05F-80067B55D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988" y="2269587"/>
            <a:ext cx="1346200" cy="469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C14549-D597-5480-B05F-EF90E8704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961" y="3711752"/>
            <a:ext cx="1447800" cy="469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3D399E-D355-DC40-6BB8-AB95617D6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8988" y="2791335"/>
            <a:ext cx="4533900" cy="457200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1B8C2EC8-04B2-828E-6E86-EBF4BF2E1600}"/>
              </a:ext>
            </a:extLst>
          </p:cNvPr>
          <p:cNvSpPr/>
          <p:nvPr/>
        </p:nvSpPr>
        <p:spPr>
          <a:xfrm>
            <a:off x="6465938" y="3336346"/>
            <a:ext cx="2344993" cy="917602"/>
          </a:xfrm>
          <a:prstGeom prst="wedgeEllipseCallout">
            <a:avLst>
              <a:gd name="adj1" fmla="val -69627"/>
              <a:gd name="adj2" fmla="val 2222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Cholesky decomposition</a:t>
            </a:r>
          </a:p>
        </p:txBody>
      </p:sp>
    </p:spTree>
    <p:extLst>
      <p:ext uri="{BB962C8B-B14F-4D97-AF65-F5344CB8AC3E}">
        <p14:creationId xmlns:p14="http://schemas.microsoft.com/office/powerpoint/2010/main" val="382193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E74BD-CA05-04A0-FEC5-FA6168E93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 application of Cholesky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293E4-7040-82BD-22F3-2E98B0912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6662"/>
            <a:ext cx="10515600" cy="5172501"/>
          </a:xfrm>
        </p:spPr>
        <p:txBody>
          <a:bodyPr>
            <a:normAutofit/>
          </a:bodyPr>
          <a:lstStyle/>
          <a:p>
            <a:r>
              <a:rPr lang="nb-NO"/>
              <a:t>The </a:t>
            </a:r>
            <a:r>
              <a:rPr lang="nb-NO" b="1"/>
              <a:t>electron repulsion integral tensor</a:t>
            </a:r>
            <a:r>
              <a:rPr lang="nb-NO"/>
              <a:t> is costly to store and compute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View the tensor as a </a:t>
            </a:r>
            <a:r>
              <a:rPr lang="nb-NO" b="1"/>
              <a:t>matrix, </a:t>
            </a:r>
            <a:r>
              <a:rPr lang="nb-NO"/>
              <a:t>which is Hermitian and positive definite:</a:t>
            </a:r>
          </a:p>
          <a:p>
            <a:endParaRPr lang="nb-NO"/>
          </a:p>
          <a:p>
            <a:endParaRPr lang="nb-NO"/>
          </a:p>
          <a:p>
            <a:r>
              <a:rPr lang="nb-NO" i="1"/>
              <a:t>V</a:t>
            </a:r>
            <a:r>
              <a:rPr lang="nb-NO"/>
              <a:t> can be well approximated by an </a:t>
            </a:r>
            <a:r>
              <a:rPr lang="nb-NO" b="1"/>
              <a:t>incomplete Cholesky factorization!</a:t>
            </a:r>
          </a:p>
          <a:p>
            <a:r>
              <a:rPr lang="nb-NO" b="1"/>
              <a:t>Demo: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 lecture-2-eri_svd_cholesky.ipynb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6C6708-40AB-9B23-FE77-BA2DC12E3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2274325"/>
            <a:ext cx="7200900" cy="952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8A6A6C-2500-84E0-8A68-EDC00D858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316" y="4243843"/>
            <a:ext cx="5194300" cy="469900"/>
          </a:xfrm>
          <a:prstGeom prst="rect">
            <a:avLst/>
          </a:prstGeom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4CE8F8C1-2518-47C7-7CCA-C06C7A6C77AC}"/>
              </a:ext>
            </a:extLst>
          </p:cNvPr>
          <p:cNvSpPr/>
          <p:nvPr/>
        </p:nvSpPr>
        <p:spPr>
          <a:xfrm>
            <a:off x="450375" y="2018234"/>
            <a:ext cx="1528550" cy="861443"/>
          </a:xfrm>
          <a:prstGeom prst="wedgeEllipseCallout">
            <a:avLst>
              <a:gd name="adj1" fmla="val 81846"/>
              <a:gd name="adj2" fmla="val 2922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N</a:t>
            </a:r>
            <a:r>
              <a:rPr lang="nb-NO" baseline="-25000"/>
              <a:t>AO</a:t>
            </a:r>
            <a:r>
              <a:rPr lang="nb-NO" baseline="30000"/>
              <a:t>4</a:t>
            </a:r>
            <a:r>
              <a:rPr lang="nb-NO"/>
              <a:t> elements</a:t>
            </a:r>
          </a:p>
        </p:txBody>
      </p:sp>
      <p:sp>
        <p:nvSpPr>
          <p:cNvPr id="7" name="Oval Callout 6">
            <a:extLst>
              <a:ext uri="{FF2B5EF4-FFF2-40B4-BE49-F238E27FC236}">
                <a16:creationId xmlns:a16="http://schemas.microsoft.com/office/drawing/2014/main" id="{B3D4D84D-10AB-01A2-24FA-FB3F6E038CDF}"/>
              </a:ext>
            </a:extLst>
          </p:cNvPr>
          <p:cNvSpPr/>
          <p:nvPr/>
        </p:nvSpPr>
        <p:spPr>
          <a:xfrm>
            <a:off x="9825250" y="4795629"/>
            <a:ext cx="1528550" cy="861443"/>
          </a:xfrm>
          <a:prstGeom prst="wedgeEllipseCallout">
            <a:avLst>
              <a:gd name="adj1" fmla="val -75297"/>
              <a:gd name="adj2" fmla="val 2130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~ N</a:t>
            </a:r>
            <a:r>
              <a:rPr lang="nb-NO" baseline="-25000"/>
              <a:t>AO</a:t>
            </a:r>
            <a:r>
              <a:rPr lang="nb-NO" baseline="30000"/>
              <a:t>2</a:t>
            </a:r>
            <a:r>
              <a:rPr lang="nb-NO"/>
              <a:t> elements</a:t>
            </a:r>
          </a:p>
        </p:txBody>
      </p:sp>
    </p:spTree>
    <p:extLst>
      <p:ext uri="{BB962C8B-B14F-4D97-AF65-F5344CB8AC3E}">
        <p14:creationId xmlns:p14="http://schemas.microsoft.com/office/powerpoint/2010/main" val="386182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5874E92-8895-E06C-466E-949EDB57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Brief recap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46C17C-BAF2-8736-1DCC-5CDC27CE90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From yesterday</a:t>
            </a:r>
          </a:p>
        </p:txBody>
      </p:sp>
    </p:spTree>
    <p:extLst>
      <p:ext uri="{BB962C8B-B14F-4D97-AF65-F5344CB8AC3E}">
        <p14:creationId xmlns:p14="http://schemas.microsoft.com/office/powerpoint/2010/main" val="22132396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16A68-EC3A-BA4C-AC77-16B34B561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of lecture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D640E-BEA3-CE4D-81CA-434971AE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943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7F466-1C07-CB4B-9A89-2ABD4D3FA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matrix-vector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7034F-1993-B44F-97FB-862DE416D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A matrix and a vector can be </a:t>
            </a:r>
            <a:r>
              <a:rPr lang="en-US" b="1" dirty="0"/>
              <a:t>multiplied together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8FDBB5-0982-EF21-97F5-E019494A1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380" y="2820591"/>
            <a:ext cx="7442200" cy="5461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F61421-D1C6-555D-E504-5E1CC2AE6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800" y="4361656"/>
            <a:ext cx="2616200" cy="1155700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15A65D4-AD6B-83B6-2CC2-C4897D073367}"/>
              </a:ext>
            </a:extLst>
          </p:cNvPr>
          <p:cNvGrpSpPr/>
          <p:nvPr/>
        </p:nvGrpSpPr>
        <p:grpSpPr>
          <a:xfrm>
            <a:off x="7722120" y="4221440"/>
            <a:ext cx="1829520" cy="1432800"/>
            <a:chOff x="7722120" y="4221440"/>
            <a:chExt cx="1829520" cy="143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2A41098-03EF-D004-CFB8-C8FFB1B1507D}"/>
                    </a:ext>
                  </a:extLst>
                </p14:cNvPr>
                <p14:cNvContentPartPr/>
                <p14:nvPr/>
              </p14:nvContentPartPr>
              <p14:xfrm>
                <a:off x="8952960" y="5150600"/>
                <a:ext cx="118440" cy="403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2A41098-03EF-D004-CFB8-C8FFB1B1507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935320" y="5132600"/>
                  <a:ext cx="154080" cy="759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0C67199-309D-2DC6-0012-40086D4E38F1}"/>
                </a:ext>
              </a:extLst>
            </p:cNvPr>
            <p:cNvGrpSpPr/>
            <p:nvPr/>
          </p:nvGrpSpPr>
          <p:grpSpPr>
            <a:xfrm>
              <a:off x="7722120" y="4221440"/>
              <a:ext cx="1829520" cy="1432800"/>
              <a:chOff x="7722120" y="4221440"/>
              <a:chExt cx="1829520" cy="1432800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EEDF4CB9-096C-CC0F-6B51-24F585F37495}"/>
                  </a:ext>
                </a:extLst>
              </p:cNvPr>
              <p:cNvGrpSpPr/>
              <p:nvPr/>
            </p:nvGrpSpPr>
            <p:grpSpPr>
              <a:xfrm>
                <a:off x="7722120" y="5115680"/>
                <a:ext cx="1295640" cy="538560"/>
                <a:chOff x="7722120" y="5115680"/>
                <a:chExt cx="1295640" cy="53856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7">
                  <p14:nvContentPartPr>
                    <p14:cNvPr id="28" name="Ink 27">
                      <a:extLst>
                        <a:ext uri="{FF2B5EF4-FFF2-40B4-BE49-F238E27FC236}">
                          <a16:creationId xmlns:a16="http://schemas.microsoft.com/office/drawing/2014/main" id="{7B5A7A55-0C0D-E9A6-70A5-B53ACF7B305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763520" y="5128280"/>
                    <a:ext cx="1254240" cy="525960"/>
                  </p14:xfrm>
                </p:contentPart>
              </mc:Choice>
              <mc:Fallback xmlns="">
                <p:pic>
                  <p:nvPicPr>
                    <p:cNvPr id="28" name="Ink 27">
                      <a:extLst>
                        <a:ext uri="{FF2B5EF4-FFF2-40B4-BE49-F238E27FC236}">
                          <a16:creationId xmlns:a16="http://schemas.microsoft.com/office/drawing/2014/main" id="{7B5A7A55-0C0D-E9A6-70A5-B53ACF7B3051}"/>
                        </a:ext>
                      </a:extLst>
                    </p:cNvPr>
                    <p:cNvPicPr/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7745880" y="5110640"/>
                      <a:ext cx="1289880" cy="5616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9">
                  <p14:nvContentPartPr>
                    <p14:cNvPr id="29" name="Ink 28">
                      <a:extLst>
                        <a:ext uri="{FF2B5EF4-FFF2-40B4-BE49-F238E27FC236}">
                          <a16:creationId xmlns:a16="http://schemas.microsoft.com/office/drawing/2014/main" id="{9FA9A399-B6A3-67C5-EEDA-C6480660CC6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722120" y="5115680"/>
                    <a:ext cx="120960" cy="60480"/>
                  </p14:xfrm>
                </p:contentPart>
              </mc:Choice>
              <mc:Fallback xmlns="">
                <p:pic>
                  <p:nvPicPr>
                    <p:cNvPr id="29" name="Ink 28">
                      <a:extLst>
                        <a:ext uri="{FF2B5EF4-FFF2-40B4-BE49-F238E27FC236}">
                          <a16:creationId xmlns:a16="http://schemas.microsoft.com/office/drawing/2014/main" id="{9FA9A399-B6A3-67C5-EEDA-C6480660CC62}"/>
                        </a:ext>
                      </a:extLst>
                    </p:cNvPr>
                    <p:cNvPicPr/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>
                      <a:off x="7704120" y="5098040"/>
                      <a:ext cx="156600" cy="9612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31D716EC-990C-0F89-1FBB-5265C3F10911}"/>
                  </a:ext>
                </a:extLst>
              </p:cNvPr>
              <p:cNvGrpSpPr/>
              <p:nvPr/>
            </p:nvGrpSpPr>
            <p:grpSpPr>
              <a:xfrm>
                <a:off x="9058800" y="4221440"/>
                <a:ext cx="492840" cy="591120"/>
                <a:chOff x="9058800" y="4221440"/>
                <a:chExt cx="492840" cy="59112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11">
                  <p14:nvContentPartPr>
                    <p14:cNvPr id="15" name="Ink 14">
                      <a:extLst>
                        <a:ext uri="{FF2B5EF4-FFF2-40B4-BE49-F238E27FC236}">
                          <a16:creationId xmlns:a16="http://schemas.microsoft.com/office/drawing/2014/main" id="{5282469F-76C4-28F9-3414-6C17A40A995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38360" y="4256360"/>
                    <a:ext cx="26280" cy="556200"/>
                  </p14:xfrm>
                </p:contentPart>
              </mc:Choice>
              <mc:Fallback xmlns="">
                <p:pic>
                  <p:nvPicPr>
                    <p:cNvPr id="15" name="Ink 14">
                      <a:extLst>
                        <a:ext uri="{FF2B5EF4-FFF2-40B4-BE49-F238E27FC236}">
                          <a16:creationId xmlns:a16="http://schemas.microsoft.com/office/drawing/2014/main" id="{5282469F-76C4-28F9-3414-6C17A40A9956}"/>
                        </a:ext>
                      </a:extLst>
                    </p:cNvPr>
                    <p:cNvPicPr/>
                    <p:nvPr/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9120720" y="4238360"/>
                      <a:ext cx="61920" cy="5918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3">
                  <p14:nvContentPartPr>
                    <p14:cNvPr id="16" name="Ink 15">
                      <a:extLst>
                        <a:ext uri="{FF2B5EF4-FFF2-40B4-BE49-F238E27FC236}">
                          <a16:creationId xmlns:a16="http://schemas.microsoft.com/office/drawing/2014/main" id="{10A69C5C-870A-B569-1EB7-B3D2A04CBBE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459480" y="4221440"/>
                    <a:ext cx="9720" cy="574200"/>
                  </p14:xfrm>
                </p:contentPart>
              </mc:Choice>
              <mc:Fallback xmlns="">
                <p:pic>
                  <p:nvPicPr>
                    <p:cNvPr id="16" name="Ink 15">
                      <a:extLst>
                        <a:ext uri="{FF2B5EF4-FFF2-40B4-BE49-F238E27FC236}">
                          <a16:creationId xmlns:a16="http://schemas.microsoft.com/office/drawing/2014/main" id="{10A69C5C-870A-B569-1EB7-B3D2A04CBBEA}"/>
                        </a:ext>
                      </a:extLst>
                    </p:cNvPr>
                    <p:cNvPicPr/>
                    <p:nvPr/>
                  </p:nvPicPr>
                  <p:blipFill>
                    <a:blip r:embed="rId14"/>
                    <a:stretch>
                      <a:fillRect/>
                    </a:stretch>
                  </p:blipFill>
                  <p:spPr>
                    <a:xfrm>
                      <a:off x="9441480" y="4203440"/>
                      <a:ext cx="45360" cy="6098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5">
                  <p14:nvContentPartPr>
                    <p14:cNvPr id="22" name="Ink 21">
                      <a:extLst>
                        <a:ext uri="{FF2B5EF4-FFF2-40B4-BE49-F238E27FC236}">
                          <a16:creationId xmlns:a16="http://schemas.microsoft.com/office/drawing/2014/main" id="{1A8031A4-9387-C5E8-E86F-D64452048F0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058800" y="4729040"/>
                    <a:ext cx="163080" cy="78480"/>
                  </p14:xfrm>
                </p:contentPart>
              </mc:Choice>
              <mc:Fallback xmlns="">
                <p:pic>
                  <p:nvPicPr>
                    <p:cNvPr id="22" name="Ink 21">
                      <a:extLst>
                        <a:ext uri="{FF2B5EF4-FFF2-40B4-BE49-F238E27FC236}">
                          <a16:creationId xmlns:a16="http://schemas.microsoft.com/office/drawing/2014/main" id="{1A8031A4-9387-C5E8-E86F-D64452048F04}"/>
                        </a:ext>
                      </a:extLst>
                    </p:cNvPr>
                    <p:cNvPicPr/>
                    <p:nvPr/>
                  </p:nvPicPr>
                  <p:blipFill>
                    <a:blip r:embed="rId16"/>
                    <a:stretch>
                      <a:fillRect/>
                    </a:stretch>
                  </p:blipFill>
                  <p:spPr>
                    <a:xfrm>
                      <a:off x="9040800" y="4711400"/>
                      <a:ext cx="198720" cy="1141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7">
                  <p14:nvContentPartPr>
                    <p14:cNvPr id="25" name="Ink 24">
                      <a:extLst>
                        <a:ext uri="{FF2B5EF4-FFF2-40B4-BE49-F238E27FC236}">
                          <a16:creationId xmlns:a16="http://schemas.microsoft.com/office/drawing/2014/main" id="{4C55C6AD-1337-6AE0-1400-2644908E959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386760" y="4743080"/>
                    <a:ext cx="164880" cy="50400"/>
                  </p14:xfrm>
                </p:contentPart>
              </mc:Choice>
              <mc:Fallback xmlns="">
                <p:pic>
                  <p:nvPicPr>
                    <p:cNvPr id="25" name="Ink 24">
                      <a:extLst>
                        <a:ext uri="{FF2B5EF4-FFF2-40B4-BE49-F238E27FC236}">
                          <a16:creationId xmlns:a16="http://schemas.microsoft.com/office/drawing/2014/main" id="{4C55C6AD-1337-6AE0-1400-2644908E9592}"/>
                        </a:ext>
                      </a:extLst>
                    </p:cNvPr>
                    <p:cNvPicPr/>
                    <p:nvPr/>
                  </p:nvPicPr>
                  <p:blipFill>
                    <a:blip r:embed="rId18"/>
                    <a:stretch>
                      <a:fillRect/>
                    </a:stretch>
                  </p:blipFill>
                  <p:spPr>
                    <a:xfrm>
                      <a:off x="9368760" y="4725080"/>
                      <a:ext cx="200520" cy="860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9">
                  <p14:nvContentPartPr>
                    <p14:cNvPr id="33" name="Ink 32">
                      <a:extLst>
                        <a:ext uri="{FF2B5EF4-FFF2-40B4-BE49-F238E27FC236}">
                          <a16:creationId xmlns:a16="http://schemas.microsoft.com/office/drawing/2014/main" id="{63B6C577-C9A0-2C76-6268-B56FAC1115C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71840" y="4239800"/>
                    <a:ext cx="231480" cy="9720"/>
                  </p14:xfrm>
                </p:contentPart>
              </mc:Choice>
              <mc:Fallback xmlns="">
                <p:pic>
                  <p:nvPicPr>
                    <p:cNvPr id="33" name="Ink 32">
                      <a:extLst>
                        <a:ext uri="{FF2B5EF4-FFF2-40B4-BE49-F238E27FC236}">
                          <a16:creationId xmlns:a16="http://schemas.microsoft.com/office/drawing/2014/main" id="{63B6C577-C9A0-2C76-6268-B56FAC1115C4}"/>
                        </a:ext>
                      </a:extLst>
                    </p:cNvPr>
                    <p:cNvPicPr/>
                    <p:nvPr/>
                  </p:nvPicPr>
                  <p:blipFill>
                    <a:blip r:embed="rId20"/>
                    <a:stretch>
                      <a:fillRect/>
                    </a:stretch>
                  </p:blipFill>
                  <p:spPr>
                    <a:xfrm>
                      <a:off x="9153840" y="4222160"/>
                      <a:ext cx="267120" cy="4536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p:grp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A0DB4A4E-9865-9D91-6A03-B6C9E339E38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84360" y="3967956"/>
            <a:ext cx="42926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132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906A4-680D-E440-B9DE-00EDA68E7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Matrix-matrix product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1987F1-F4D9-1542-BC9B-C5D2B708D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50" y="3106582"/>
            <a:ext cx="10502900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7500C6-0368-3141-8B97-F2B7E182E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217" y="1941828"/>
            <a:ext cx="1130300" cy="2667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DAA9F6D-8E3D-DD41-B380-86ACEFADF520}"/>
                  </a:ext>
                </a:extLst>
              </p14:cNvPr>
              <p14:cNvContentPartPr/>
              <p14:nvPr/>
            </p14:nvContentPartPr>
            <p14:xfrm>
              <a:off x="973887" y="3624422"/>
              <a:ext cx="3111480" cy="66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DAA9F6D-8E3D-DD41-B380-86ACEFADF5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9887" y="3516782"/>
                <a:ext cx="3219120" cy="28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7DC1108-F465-CB45-9AFB-91E2EAF61598}"/>
                  </a:ext>
                </a:extLst>
              </p14:cNvPr>
              <p14:cNvContentPartPr/>
              <p14:nvPr/>
            </p14:nvContentPartPr>
            <p14:xfrm>
              <a:off x="5273869" y="2856829"/>
              <a:ext cx="477360" cy="2123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7DC1108-F465-CB45-9AFB-91E2EAF6159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0229" y="2748829"/>
                <a:ext cx="585000" cy="23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F0A8C78-EC03-5248-9C5E-7499F90FBE05}"/>
                  </a:ext>
                </a:extLst>
              </p14:cNvPr>
              <p14:cNvContentPartPr/>
              <p14:nvPr/>
            </p14:nvContentPartPr>
            <p14:xfrm>
              <a:off x="8982807" y="3518762"/>
              <a:ext cx="531360" cy="278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F0A8C78-EC03-5248-9C5E-7499F90FBE0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928807" y="3411122"/>
                <a:ext cx="639000" cy="49392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606F535B-2B52-5344-A840-40739FB4C5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7755" y="1825688"/>
            <a:ext cx="2247900" cy="800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7605B5-E058-71E0-2989-1E732D94E277}"/>
              </a:ext>
            </a:extLst>
          </p:cNvPr>
          <p:cNvSpPr txBox="1"/>
          <p:nvPr/>
        </p:nvSpPr>
        <p:spPr>
          <a:xfrm>
            <a:off x="752004" y="5517418"/>
            <a:ext cx="9043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>
                <a:latin typeface="Times New Roman" panose="02020603050405020304" pitchFamily="18" charset="0"/>
              </a:rPr>
              <a:t>Note 1: </a:t>
            </a:r>
          </a:p>
          <a:p>
            <a:endParaRPr lang="nb-NO" sz="2400" b="1">
              <a:latin typeface="Times New Roman" panose="02020603050405020304" pitchFamily="18" charset="0"/>
            </a:endParaRPr>
          </a:p>
          <a:p>
            <a:r>
              <a:rPr lang="nb-NO" sz="2400" b="1">
                <a:latin typeface="Times New Roman" panose="02020603050405020304" pitchFamily="18" charset="0"/>
              </a:rPr>
              <a:t>Note 2:</a:t>
            </a:r>
            <a:r>
              <a:rPr lang="nb-NO" sz="2400" i="1">
                <a:latin typeface="Times New Roman" panose="02020603050405020304" pitchFamily="18" charset="0"/>
              </a:rPr>
              <a:t> A</a:t>
            </a:r>
            <a:r>
              <a:rPr lang="nb-NO" sz="2400">
                <a:latin typeface="Times New Roman" panose="02020603050405020304" pitchFamily="18" charset="0"/>
              </a:rPr>
              <a:t> ⨉ a column of </a:t>
            </a:r>
            <a:r>
              <a:rPr lang="nb-NO" sz="2400" i="1">
                <a:latin typeface="Times New Roman" panose="02020603050405020304" pitchFamily="18" charset="0"/>
              </a:rPr>
              <a:t>B</a:t>
            </a:r>
            <a:r>
              <a:rPr lang="nb-NO" sz="2400">
                <a:latin typeface="Times New Roman" panose="02020603050405020304" pitchFamily="18" charset="0"/>
              </a:rPr>
              <a:t> = a column of </a:t>
            </a:r>
            <a:r>
              <a:rPr lang="nb-NO" sz="2400" i="1">
                <a:latin typeface="Times New Roman" panose="02020603050405020304" pitchFamily="18" charset="0"/>
              </a:rPr>
              <a:t>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3B5347-8B26-729E-38DB-4C005E6CAB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40355" y="5527258"/>
            <a:ext cx="45974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7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20D26-AA0D-A9E1-1597-4D326EA8C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Matrices = linear transformations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01AD2-281D-BD71-A4D2-8415E7A71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The matrix-vector product </a:t>
            </a:r>
            <a:r>
              <a:rPr lang="nb-NO" b="1"/>
              <a:t>is linear</a:t>
            </a:r>
          </a:p>
          <a:p>
            <a:r>
              <a:rPr lang="nb-NO"/>
              <a:t>Therefore it defines a linear transformation (from </a:t>
            </a:r>
            <a:r>
              <a:rPr lang="nb-NO" i="1"/>
              <a:t>n </a:t>
            </a:r>
            <a:r>
              <a:rPr lang="nb-NO"/>
              <a:t> to </a:t>
            </a:r>
            <a:r>
              <a:rPr lang="nb-NO" i="1"/>
              <a:t>m </a:t>
            </a:r>
            <a:r>
              <a:rPr lang="nb-NO"/>
              <a:t>dimensions)</a:t>
            </a:r>
          </a:p>
          <a:p>
            <a:r>
              <a:rPr lang="nb-NO"/>
              <a:t>Conversely, any linear transformation can be written as a matrix-vector product</a:t>
            </a:r>
          </a:p>
          <a:p>
            <a:r>
              <a:rPr lang="nb-NO" b="1"/>
              <a:t>A powerful result!</a:t>
            </a:r>
          </a:p>
        </p:txBody>
      </p:sp>
    </p:spTree>
    <p:extLst>
      <p:ext uri="{BB962C8B-B14F-4D97-AF65-F5344CB8AC3E}">
        <p14:creationId xmlns:p14="http://schemas.microsoft.com/office/powerpoint/2010/main" val="34333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13442-D82D-D9AA-7BC0-5FB1D843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The matrix of a linear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05F04-44DE-B0A7-571B-99BC1852D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Recall: </a:t>
            </a:r>
            <a:r>
              <a:rPr lang="nb-NO" i="1"/>
              <a:t>n-</a:t>
            </a:r>
            <a:r>
              <a:rPr lang="nb-NO"/>
              <a:t>dimensional space has </a:t>
            </a:r>
            <a:r>
              <a:rPr lang="nb-NO" b="1"/>
              <a:t>infinitely many bases</a:t>
            </a:r>
          </a:p>
          <a:p>
            <a:r>
              <a:rPr lang="nb-NO"/>
              <a:t>The definition of a linear transformation does </a:t>
            </a:r>
            <a:r>
              <a:rPr lang="nb-NO" b="1"/>
              <a:t>not rely on a basis</a:t>
            </a:r>
            <a:endParaRPr lang="nb-NO"/>
          </a:p>
          <a:p>
            <a:r>
              <a:rPr lang="nb-NO"/>
              <a:t>Once a basis is </a:t>
            </a:r>
            <a:r>
              <a:rPr lang="nb-NO" b="1"/>
              <a:t>chosen</a:t>
            </a:r>
            <a:r>
              <a:rPr lang="nb-NO"/>
              <a:t> the linear transformation beomes a </a:t>
            </a:r>
            <a:r>
              <a:rPr lang="nb-NO" b="1"/>
              <a:t>matrix</a:t>
            </a:r>
            <a:endParaRPr lang="nb-NO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B2B8B20-F83D-DFC9-AFAC-CEBE6F3AB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5252" y="3941763"/>
            <a:ext cx="5067300" cy="22352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9CB34EE-6A53-5F2B-F711-F750CD3B25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6500" y="3941763"/>
            <a:ext cx="5067300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85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7FF437-DF6B-9DE8-6E36-FDEBBFA2E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The matrix zoo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A573B1-8BDF-030B-7BE7-11215E1035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0451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94F45-AD09-91DC-549B-F919162BB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The matrix zoo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058D4-A0F8-FDBC-8BE6-A1141A368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Matrices contain a lot of information!</a:t>
            </a:r>
          </a:p>
          <a:p>
            <a:r>
              <a:rPr lang="nb-NO"/>
              <a:t>Can we tame that information?</a:t>
            </a:r>
          </a:p>
          <a:p>
            <a:r>
              <a:rPr lang="nb-NO"/>
              <a:t>Usually, we are interested in special problems:</a:t>
            </a:r>
          </a:p>
          <a:p>
            <a:pPr lvl="1"/>
            <a:r>
              <a:rPr lang="nb-NO" b="1"/>
              <a:t>Define important classes of matrices with common properties</a:t>
            </a:r>
            <a:endParaRPr lang="nb-NO"/>
          </a:p>
          <a:p>
            <a:r>
              <a:rPr lang="nb-NO"/>
              <a:t>For a given matrix, try to say as much as possible about it</a:t>
            </a:r>
          </a:p>
          <a:p>
            <a:pPr lvl="1"/>
            <a:r>
              <a:rPr lang="nb-NO" b="1"/>
              <a:t>Study decompositions of matrices in terms of simpler matrices </a:t>
            </a:r>
          </a:p>
          <a:p>
            <a:pPr lvl="1"/>
            <a:endParaRPr lang="nb-NO" b="1"/>
          </a:p>
          <a:p>
            <a:r>
              <a:rPr lang="nb-NO"/>
              <a:t>We will now look at some </a:t>
            </a:r>
            <a:r>
              <a:rPr lang="nb-NO" b="1"/>
              <a:t>classes of matrices</a:t>
            </a:r>
          </a:p>
        </p:txBody>
      </p:sp>
    </p:spTree>
    <p:extLst>
      <p:ext uri="{BB962C8B-B14F-4D97-AF65-F5344CB8AC3E}">
        <p14:creationId xmlns:p14="http://schemas.microsoft.com/office/powerpoint/2010/main" val="78511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27373</TotalTime>
  <Words>1274</Words>
  <Application>Microsoft Macintosh PowerPoint</Application>
  <PresentationFormat>Widescreen</PresentationFormat>
  <Paragraphs>214</Paragraphs>
  <Slides>30</Slides>
  <Notes>13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Avenir Light</vt:lpstr>
      <vt:lpstr>Calibri</vt:lpstr>
      <vt:lpstr>Consolas</vt:lpstr>
      <vt:lpstr>Times New Roman</vt:lpstr>
      <vt:lpstr>Office Theme</vt:lpstr>
      <vt:lpstr>PowerPoint Presentation</vt:lpstr>
      <vt:lpstr>Today’s agenda:</vt:lpstr>
      <vt:lpstr>Brief recap</vt:lpstr>
      <vt:lpstr>The matrix-vector product</vt:lpstr>
      <vt:lpstr>Matrix-matrix product</vt:lpstr>
      <vt:lpstr>Matrices = linear transformations</vt:lpstr>
      <vt:lpstr>The matrix of a linear transformation</vt:lpstr>
      <vt:lpstr>The matrix zoo</vt:lpstr>
      <vt:lpstr>The matrix zoo</vt:lpstr>
      <vt:lpstr>Important matrix operations</vt:lpstr>
      <vt:lpstr>Why this operation?</vt:lpstr>
      <vt:lpstr>Class 1: Symmetric matrices</vt:lpstr>
      <vt:lpstr>Class 2: Hermitian matrices (complex)</vt:lpstr>
      <vt:lpstr>Hermitian matrices can be «diagonalized»</vt:lpstr>
      <vt:lpstr>The identity matrix is special</vt:lpstr>
      <vt:lpstr>Class 3: Unitary/orthogonal matrices</vt:lpstr>
      <vt:lpstr>Demo</vt:lpstr>
      <vt:lpstr>Linear systems of equations</vt:lpstr>
      <vt:lpstr>Gaussian elimination</vt:lpstr>
      <vt:lpstr>Class 4: Invertible matrices</vt:lpstr>
      <vt:lpstr>Matrix decompositions</vt:lpstr>
      <vt:lpstr>Hermitian A: spectral decomposition</vt:lpstr>
      <vt:lpstr>Many matrices can be «diagonalized»</vt:lpstr>
      <vt:lpstr>Singular value decomposition (SVD):</vt:lpstr>
      <vt:lpstr>PowerPoint Presentation</vt:lpstr>
      <vt:lpstr>SVD continued</vt:lpstr>
      <vt:lpstr>LU decomposition</vt:lpstr>
      <vt:lpstr>Cholesky decomposition</vt:lpstr>
      <vt:lpstr>An application of Cholesky</vt:lpstr>
      <vt:lpstr>End of lecture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Simen Kvaal</dc:creator>
  <cp:lastModifiedBy>Simen Kvaal</cp:lastModifiedBy>
  <cp:revision>156</cp:revision>
  <cp:lastPrinted>2022-09-14T10:10:10Z</cp:lastPrinted>
  <dcterms:created xsi:type="dcterms:W3CDTF">2022-09-11T10:09:47Z</dcterms:created>
  <dcterms:modified xsi:type="dcterms:W3CDTF">2026-09-08T09:56:42Z</dcterms:modified>
</cp:coreProperties>
</file>